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65"/>
  </p:notesMasterIdLst>
  <p:handoutMasterIdLst>
    <p:handoutMasterId r:id="rId166"/>
  </p:handoutMasterIdLst>
  <p:sldIdLst>
    <p:sldId id="256" r:id="rId2"/>
    <p:sldId id="321" r:id="rId3"/>
    <p:sldId id="322" r:id="rId4"/>
    <p:sldId id="323" r:id="rId5"/>
    <p:sldId id="289" r:id="rId6"/>
    <p:sldId id="310" r:id="rId7"/>
    <p:sldId id="311" r:id="rId8"/>
    <p:sldId id="312" r:id="rId9"/>
    <p:sldId id="313" r:id="rId10"/>
    <p:sldId id="314" r:id="rId11"/>
    <p:sldId id="315" r:id="rId12"/>
    <p:sldId id="316" r:id="rId13"/>
    <p:sldId id="318" r:id="rId14"/>
    <p:sldId id="317" r:id="rId15"/>
    <p:sldId id="258" r:id="rId16"/>
    <p:sldId id="259" r:id="rId17"/>
    <p:sldId id="260" r:id="rId18"/>
    <p:sldId id="261" r:id="rId19"/>
    <p:sldId id="379" r:id="rId20"/>
    <p:sldId id="262" r:id="rId21"/>
    <p:sldId id="324" r:id="rId22"/>
    <p:sldId id="325" r:id="rId23"/>
    <p:sldId id="446" r:id="rId24"/>
    <p:sldId id="329" r:id="rId25"/>
    <p:sldId id="330" r:id="rId26"/>
    <p:sldId id="326" r:id="rId27"/>
    <p:sldId id="263" r:id="rId28"/>
    <p:sldId id="382" r:id="rId29"/>
    <p:sldId id="383" r:id="rId30"/>
    <p:sldId id="384" r:id="rId31"/>
    <p:sldId id="264" r:id="rId32"/>
    <p:sldId id="385" r:id="rId33"/>
    <p:sldId id="265" r:id="rId34"/>
    <p:sldId id="386" r:id="rId35"/>
    <p:sldId id="266" r:id="rId36"/>
    <p:sldId id="267" r:id="rId37"/>
    <p:sldId id="268" r:id="rId38"/>
    <p:sldId id="447" r:id="rId39"/>
    <p:sldId id="269" r:id="rId40"/>
    <p:sldId id="319" r:id="rId41"/>
    <p:sldId id="448" r:id="rId42"/>
    <p:sldId id="449" r:id="rId43"/>
    <p:sldId id="450" r:id="rId44"/>
    <p:sldId id="451" r:id="rId45"/>
    <p:sldId id="452" r:id="rId46"/>
    <p:sldId id="270" r:id="rId47"/>
    <p:sldId id="387" r:id="rId48"/>
    <p:sldId id="388" r:id="rId49"/>
    <p:sldId id="389" r:id="rId50"/>
    <p:sldId id="390" r:id="rId51"/>
    <p:sldId id="391" r:id="rId52"/>
    <p:sldId id="392" r:id="rId53"/>
    <p:sldId id="271" r:id="rId54"/>
    <p:sldId id="272" r:id="rId55"/>
    <p:sldId id="393" r:id="rId56"/>
    <p:sldId id="394" r:id="rId57"/>
    <p:sldId id="327" r:id="rId58"/>
    <p:sldId id="273" r:id="rId59"/>
    <p:sldId id="395" r:id="rId60"/>
    <p:sldId id="320" r:id="rId61"/>
    <p:sldId id="278" r:id="rId62"/>
    <p:sldId id="438" r:id="rId63"/>
    <p:sldId id="439" r:id="rId64"/>
    <p:sldId id="440" r:id="rId65"/>
    <p:sldId id="441" r:id="rId66"/>
    <p:sldId id="443" r:id="rId67"/>
    <p:sldId id="444" r:id="rId68"/>
    <p:sldId id="277" r:id="rId69"/>
    <p:sldId id="280" r:id="rId70"/>
    <p:sldId id="279" r:id="rId71"/>
    <p:sldId id="281" r:id="rId72"/>
    <p:sldId id="282" r:id="rId73"/>
    <p:sldId id="284" r:id="rId74"/>
    <p:sldId id="396" r:id="rId75"/>
    <p:sldId id="397" r:id="rId76"/>
    <p:sldId id="398" r:id="rId77"/>
    <p:sldId id="399" r:id="rId78"/>
    <p:sldId id="400" r:id="rId79"/>
    <p:sldId id="285" r:id="rId80"/>
    <p:sldId id="401" r:id="rId81"/>
    <p:sldId id="286" r:id="rId82"/>
    <p:sldId id="287" r:id="rId83"/>
    <p:sldId id="288" r:id="rId84"/>
    <p:sldId id="407" r:id="rId85"/>
    <p:sldId id="436" r:id="rId86"/>
    <p:sldId id="408" r:id="rId87"/>
    <p:sldId id="409" r:id="rId88"/>
    <p:sldId id="410" r:id="rId89"/>
    <p:sldId id="411" r:id="rId90"/>
    <p:sldId id="412" r:id="rId91"/>
    <p:sldId id="413" r:id="rId92"/>
    <p:sldId id="414" r:id="rId93"/>
    <p:sldId id="415" r:id="rId94"/>
    <p:sldId id="416" r:id="rId95"/>
    <p:sldId id="417" r:id="rId96"/>
    <p:sldId id="418" r:id="rId97"/>
    <p:sldId id="419" r:id="rId98"/>
    <p:sldId id="420" r:id="rId99"/>
    <p:sldId id="421" r:id="rId100"/>
    <p:sldId id="422" r:id="rId101"/>
    <p:sldId id="423" r:id="rId102"/>
    <p:sldId id="424" r:id="rId103"/>
    <p:sldId id="425" r:id="rId104"/>
    <p:sldId id="426" r:id="rId105"/>
    <p:sldId id="427" r:id="rId106"/>
    <p:sldId id="428" r:id="rId107"/>
    <p:sldId id="429" r:id="rId108"/>
    <p:sldId id="430" r:id="rId109"/>
    <p:sldId id="431" r:id="rId110"/>
    <p:sldId id="432" r:id="rId111"/>
    <p:sldId id="434" r:id="rId112"/>
    <p:sldId id="433" r:id="rId113"/>
    <p:sldId id="435" r:id="rId114"/>
    <p:sldId id="328" r:id="rId115"/>
    <p:sldId id="402" r:id="rId116"/>
    <p:sldId id="403" r:id="rId117"/>
    <p:sldId id="404" r:id="rId118"/>
    <p:sldId id="405" r:id="rId119"/>
    <p:sldId id="406" r:id="rId120"/>
    <p:sldId id="331" r:id="rId121"/>
    <p:sldId id="369" r:id="rId122"/>
    <p:sldId id="370" r:id="rId123"/>
    <p:sldId id="371" r:id="rId124"/>
    <p:sldId id="372" r:id="rId125"/>
    <p:sldId id="373" r:id="rId126"/>
    <p:sldId id="378" r:id="rId127"/>
    <p:sldId id="332" r:id="rId128"/>
    <p:sldId id="333" r:id="rId129"/>
    <p:sldId id="374" r:id="rId130"/>
    <p:sldId id="334" r:id="rId131"/>
    <p:sldId id="375" r:id="rId132"/>
    <p:sldId id="376" r:id="rId133"/>
    <p:sldId id="335" r:id="rId134"/>
    <p:sldId id="336" r:id="rId135"/>
    <p:sldId id="337" r:id="rId136"/>
    <p:sldId id="377" r:id="rId137"/>
    <p:sldId id="338" r:id="rId138"/>
    <p:sldId id="339" r:id="rId139"/>
    <p:sldId id="340" r:id="rId140"/>
    <p:sldId id="341" r:id="rId141"/>
    <p:sldId id="342" r:id="rId142"/>
    <p:sldId id="343" r:id="rId143"/>
    <p:sldId id="344" r:id="rId144"/>
    <p:sldId id="345" r:id="rId145"/>
    <p:sldId id="346" r:id="rId146"/>
    <p:sldId id="348" r:id="rId147"/>
    <p:sldId id="350" r:id="rId148"/>
    <p:sldId id="352" r:id="rId149"/>
    <p:sldId id="353" r:id="rId150"/>
    <p:sldId id="354" r:id="rId151"/>
    <p:sldId id="355" r:id="rId152"/>
    <p:sldId id="356" r:id="rId153"/>
    <p:sldId id="357" r:id="rId154"/>
    <p:sldId id="358" r:id="rId155"/>
    <p:sldId id="359" r:id="rId156"/>
    <p:sldId id="360" r:id="rId157"/>
    <p:sldId id="361" r:id="rId158"/>
    <p:sldId id="362" r:id="rId159"/>
    <p:sldId id="363" r:id="rId160"/>
    <p:sldId id="364" r:id="rId161"/>
    <p:sldId id="365" r:id="rId162"/>
    <p:sldId id="366" r:id="rId163"/>
    <p:sldId id="367" r:id="rId164"/>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5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1D762D5-CE06-411F-B023-0C61CF262FBD}" type="datetimeFigureOut">
              <a:rPr lang="en-US"/>
              <a:pPr>
                <a:defRPr/>
              </a:pPr>
              <a:t>9/1/2016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57C6FFE-7A46-4C88-B18C-E42C014E3283}" type="slidenum">
              <a:rPr lang="en-US"/>
              <a:pPr>
                <a:defRPr/>
              </a:pPr>
              <a:t>‹#›</a:t>
            </a:fld>
            <a:endParaRPr lang="en-US"/>
          </a:p>
        </p:txBody>
      </p:sp>
    </p:spTree>
    <p:extLst>
      <p:ext uri="{BB962C8B-B14F-4D97-AF65-F5344CB8AC3E}">
        <p14:creationId xmlns:p14="http://schemas.microsoft.com/office/powerpoint/2010/main" val="1038948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82A3818C-055B-4B3C-8E09-0CB094F1AD80}" type="datetimeFigureOut">
              <a:rPr lang="en-US"/>
              <a:pPr>
                <a:defRPr/>
              </a:pPr>
              <a:t>9/1/2016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DFA93B26-4C32-4451-AF32-EA94F1B3EFA0}" type="slidenum">
              <a:rPr lang="en-US"/>
              <a:pPr>
                <a:defRPr/>
              </a:pPr>
              <a:t>‹#›</a:t>
            </a:fld>
            <a:endParaRPr lang="en-US"/>
          </a:p>
        </p:txBody>
      </p:sp>
    </p:spTree>
    <p:extLst>
      <p:ext uri="{BB962C8B-B14F-4D97-AF65-F5344CB8AC3E}">
        <p14:creationId xmlns:p14="http://schemas.microsoft.com/office/powerpoint/2010/main" val="33644778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miter lim="800000"/>
            <a:headEnd/>
            <a:tailEnd/>
          </a:ln>
        </p:spPr>
        <p:txBody>
          <a:bodyPr/>
          <a:lstStyle/>
          <a:p>
            <a:fld id="{22F5F298-3168-48D2-8399-1816D473516F}" type="slidenum">
              <a:rPr lang="en-US" smtClean="0"/>
              <a:pPr/>
              <a:t>19</a:t>
            </a:fld>
            <a:endParaRPr lang="en-US"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miter lim="800000"/>
            <a:headEnd/>
            <a:tailEnd/>
          </a:ln>
        </p:spPr>
        <p:txBody>
          <a:bodyPr/>
          <a:lstStyle/>
          <a:p>
            <a:fld id="{75F41B37-F135-4B9A-B065-596D62C3367A}" type="slidenum">
              <a:rPr lang="en-US" smtClean="0"/>
              <a:pPr/>
              <a:t>34</a:t>
            </a:fld>
            <a:endParaRPr lang="en-US" smtClean="0"/>
          </a:p>
        </p:txBody>
      </p:sp>
      <p:sp>
        <p:nvSpPr>
          <p:cNvPr id="35843" name="Rectangle 2"/>
          <p:cNvSpPr>
            <a:spLocks noGrp="1" noRot="1" noChangeAspect="1" noChangeArrowheads="1" noTextEdit="1"/>
          </p:cNvSpPr>
          <p:nvPr>
            <p:ph type="sldImg"/>
          </p:nvPr>
        </p:nvSpPr>
        <p:spPr>
          <a:xfrm>
            <a:off x="1144588" y="685800"/>
            <a:ext cx="4570412" cy="3429000"/>
          </a:xfrm>
          <a:ln/>
        </p:spPr>
      </p:sp>
      <p:sp>
        <p:nvSpPr>
          <p:cNvPr id="35844" name="Rectangle 3"/>
          <p:cNvSpPr>
            <a:spLocks noGrp="1" noChangeArrowheads="1"/>
          </p:cNvSpPr>
          <p:nvPr>
            <p:ph type="body" idx="1"/>
          </p:nvPr>
        </p:nvSpPr>
        <p:spPr>
          <a:xfrm>
            <a:off x="686108" y="4344098"/>
            <a:ext cx="5485785" cy="4114645"/>
          </a:xfrm>
          <a:noFill/>
        </p:spPr>
        <p:txBody>
          <a:bodyPr/>
          <a:lstStyle/>
          <a:p>
            <a:pPr eaLnBrk="1" hangingPunct="1">
              <a:lnSpc>
                <a:spcPct val="90000"/>
              </a:lnSpc>
            </a:pPr>
            <a:r>
              <a:rPr lang="en-US" dirty="0" smtClean="0"/>
              <a:t>Fermentation = breakdown of sugar, resulting in either the waste product of ethanol or lactic acid</a:t>
            </a:r>
          </a:p>
          <a:p>
            <a:pPr eaLnBrk="1" hangingPunct="1">
              <a:lnSpc>
                <a:spcPct val="90000"/>
              </a:lnSpc>
            </a:pPr>
            <a:endParaRPr lang="en-US" dirty="0" smtClean="0"/>
          </a:p>
          <a:p>
            <a:pPr eaLnBrk="1" hangingPunct="1">
              <a:lnSpc>
                <a:spcPct val="90000"/>
              </a:lnSpc>
            </a:pPr>
            <a:r>
              <a:rPr lang="en-US" dirty="0" smtClean="0"/>
              <a:t>Pasteurization is the process of heating a food, usually a liquid, to a specific temperature for a certain amount of time, and then immediately cooling it. Slows spoilage due to microbial growth.</a:t>
            </a:r>
          </a:p>
          <a:p>
            <a:pPr eaLnBrk="1" hangingPunct="1">
              <a:lnSpc>
                <a:spcPct val="90000"/>
              </a:lnSpc>
            </a:pPr>
            <a:endParaRPr lang="en-US" dirty="0" smtClean="0"/>
          </a:p>
          <a:p>
            <a:pPr eaLnBrk="1" hangingPunct="1">
              <a:lnSpc>
                <a:spcPct val="90000"/>
              </a:lnSpc>
            </a:pPr>
            <a:r>
              <a:rPr lang="en-US" dirty="0" smtClean="0"/>
              <a:t>Facultative anaerobes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miter lim="800000"/>
            <a:headEnd/>
            <a:tailEnd/>
          </a:ln>
        </p:spPr>
        <p:txBody>
          <a:bodyPr/>
          <a:lstStyle/>
          <a:p>
            <a:fld id="{5353BDBE-A122-446F-B90A-69288C92CA72}" type="slidenum">
              <a:rPr lang="en-US" smtClean="0"/>
              <a:pPr/>
              <a:t>47</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r>
              <a:rPr lang="en-US" smtClean="0"/>
              <a:t>Holmes</a:t>
            </a:r>
          </a:p>
          <a:p>
            <a:pPr eaLnBrk="1" hangingPunct="1"/>
            <a:r>
              <a:rPr lang="en-US" smtClean="0"/>
              <a:t>Semmelweis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miter lim="800000"/>
            <a:headEnd/>
            <a:tailEnd/>
          </a:ln>
        </p:spPr>
        <p:txBody>
          <a:bodyPr/>
          <a:lstStyle/>
          <a:p>
            <a:fld id="{E9EF214B-1D65-447A-A04E-297C1D0BC607}" type="slidenum">
              <a:rPr lang="en-US" smtClean="0"/>
              <a:pPr/>
              <a:t>48</a:t>
            </a:fld>
            <a:endParaRPr lang="en-US" smtClean="0"/>
          </a:p>
        </p:txBody>
      </p:sp>
      <p:sp>
        <p:nvSpPr>
          <p:cNvPr id="38915" name="Rectangle 2"/>
          <p:cNvSpPr>
            <a:spLocks noGrp="1" noRot="1" noChangeAspect="1" noChangeArrowheads="1" noTextEdit="1"/>
          </p:cNvSpPr>
          <p:nvPr>
            <p:ph type="sldImg"/>
          </p:nvPr>
        </p:nvSpPr>
        <p:spPr>
          <a:xfrm>
            <a:off x="1143000" y="687388"/>
            <a:ext cx="4572000" cy="3429000"/>
          </a:xfrm>
          <a:ln/>
        </p:spPr>
      </p:sp>
      <p:sp>
        <p:nvSpPr>
          <p:cNvPr id="38916" name="Rectangle 3"/>
          <p:cNvSpPr>
            <a:spLocks noGrp="1" noChangeArrowheads="1"/>
          </p:cNvSpPr>
          <p:nvPr>
            <p:ph type="body" idx="1"/>
          </p:nvPr>
        </p:nvSpPr>
        <p:spPr>
          <a:noFill/>
        </p:spPr>
        <p:txBody>
          <a:bodyPr/>
          <a:lstStyle/>
          <a:p>
            <a:pPr eaLnBrk="1" hangingPunct="1"/>
            <a:r>
              <a:rPr lang="en-US" smtClean="0"/>
              <a:t>Streptococcus pyogenes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miter lim="800000"/>
            <a:headEnd/>
            <a:tailEnd/>
          </a:ln>
        </p:spPr>
        <p:txBody>
          <a:bodyPr/>
          <a:lstStyle/>
          <a:p>
            <a:fld id="{3D9DF312-84D9-492D-B76C-6EC001B557CA}" type="slidenum">
              <a:rPr lang="en-US" smtClean="0"/>
              <a:pPr/>
              <a:t>49</a:t>
            </a:fld>
            <a:endParaRPr lang="en-US"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r>
              <a:rPr lang="en-US" dirty="0" smtClean="0"/>
              <a:t>John Snow</a:t>
            </a:r>
          </a:p>
          <a:p>
            <a:pPr eaLnBrk="1" hangingPunct="1"/>
            <a:r>
              <a:rPr lang="en-US" dirty="0" smtClean="0"/>
              <a:t>Cholera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miter lim="800000"/>
            <a:headEnd/>
            <a:tailEnd/>
          </a:ln>
        </p:spPr>
        <p:txBody>
          <a:bodyPr/>
          <a:lstStyle/>
          <a:p>
            <a:fld id="{146F67C6-CFC5-4BD6-A060-6C7693DB3BE8}" type="slidenum">
              <a:rPr lang="en-US" smtClean="0"/>
              <a:pPr/>
              <a:t>50</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r>
              <a:rPr lang="en-US" smtClean="0"/>
              <a:t>Cholera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miter lim="800000"/>
            <a:headEnd/>
            <a:tailEnd/>
          </a:ln>
        </p:spPr>
        <p:txBody>
          <a:bodyPr/>
          <a:lstStyle/>
          <a:p>
            <a:fld id="{7E99EB09-E0E1-4588-A02D-848B0FD23A5B}" type="slidenum">
              <a:rPr lang="en-US" smtClean="0"/>
              <a:pPr/>
              <a:t>51</a:t>
            </a:fld>
            <a:endParaRPr lang="en-US"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r>
              <a:rPr lang="en-US" smtClean="0"/>
              <a:t>Tyndall</a:t>
            </a:r>
          </a:p>
          <a:p>
            <a:pPr eaLnBrk="1" hangingPunct="1"/>
            <a:r>
              <a:rPr lang="en-US" smtClean="0"/>
              <a:t>Endospores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miter lim="800000"/>
            <a:headEnd/>
            <a:tailEnd/>
          </a:ln>
        </p:spPr>
        <p:txBody>
          <a:bodyPr/>
          <a:lstStyle/>
          <a:p>
            <a:fld id="{0EDAA3A9-BFBC-4A73-9AE9-A2CCA47012F3}" type="slidenum">
              <a:rPr lang="en-US" smtClean="0"/>
              <a:pPr/>
              <a:t>52</a:t>
            </a:fld>
            <a:endParaRPr 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r>
              <a:rPr lang="en-US" smtClean="0"/>
              <a:t>Koch</a:t>
            </a:r>
          </a:p>
          <a:p>
            <a:pPr eaLnBrk="1" hangingPunct="1"/>
            <a:endParaRPr lang="en-US" smtClean="0"/>
          </a:p>
          <a:p>
            <a:pPr eaLnBrk="1" hangingPunct="1"/>
            <a:r>
              <a:rPr lang="en-US" smtClean="0"/>
              <a:t>Petri dish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miter lim="800000"/>
            <a:headEnd/>
            <a:tailEnd/>
          </a:ln>
        </p:spPr>
        <p:txBody>
          <a:bodyPr/>
          <a:lstStyle/>
          <a:p>
            <a:fld id="{71796C97-F2DF-49DA-A97E-886160848BE1}" type="slidenum">
              <a:rPr lang="en-US" smtClean="0"/>
              <a:pPr/>
              <a:t>55</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smtClean="0"/>
              <a:t>Anthrax</a:t>
            </a:r>
          </a:p>
          <a:p>
            <a:pPr eaLnBrk="1" hangingPunct="1"/>
            <a:endParaRPr lang="en-US" smtClean="0"/>
          </a:p>
          <a:p>
            <a:pPr eaLnBrk="1" hangingPunct="1"/>
            <a:r>
              <a:rPr lang="en-US" smtClean="0"/>
              <a:t>Postulates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miter lim="800000"/>
            <a:headEnd/>
            <a:tailEnd/>
          </a:ln>
        </p:spPr>
        <p:txBody>
          <a:bodyPr/>
          <a:lstStyle/>
          <a:p>
            <a:fld id="{FF9F3FE2-E406-4D83-BD38-444F78C05BFF}" type="slidenum">
              <a:rPr lang="en-US" smtClean="0"/>
              <a:pPr/>
              <a:t>56</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miter lim="800000"/>
            <a:headEnd/>
            <a:tailEnd/>
          </a:ln>
        </p:spPr>
        <p:txBody>
          <a:bodyPr/>
          <a:lstStyle/>
          <a:p>
            <a:fld id="{0B4D57CD-09F6-4516-AF4B-55B5F7DF1ADE}" type="slidenum">
              <a:rPr lang="en-US" smtClean="0"/>
              <a:pPr/>
              <a:t>59</a:t>
            </a:fld>
            <a:endParaRPr 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r>
              <a:rPr lang="en-US" smtClean="0"/>
              <a:t>Gram Stain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Marcello </a:t>
            </a:r>
            <a:r>
              <a:rPr lang="en-US" dirty="0" err="1" smtClean="0"/>
              <a:t>Malphigi</a:t>
            </a:r>
            <a:r>
              <a:rPr lang="en-US" dirty="0" smtClean="0"/>
              <a:t>;</a:t>
            </a:r>
            <a:r>
              <a:rPr lang="en-US" baseline="0" dirty="0" smtClean="0"/>
              <a:t> father of microscopic microbiology</a:t>
            </a:r>
            <a:endParaRPr lang="en-US" dirty="0"/>
          </a:p>
        </p:txBody>
      </p:sp>
      <p:sp>
        <p:nvSpPr>
          <p:cNvPr id="4" name="Slide Number Placeholder 3"/>
          <p:cNvSpPr>
            <a:spLocks noGrp="1"/>
          </p:cNvSpPr>
          <p:nvPr>
            <p:ph type="sldNum" sz="quarter" idx="10"/>
          </p:nvPr>
        </p:nvSpPr>
        <p:spPr/>
        <p:txBody>
          <a:bodyPr/>
          <a:lstStyle/>
          <a:p>
            <a:pPr>
              <a:defRPr/>
            </a:pPr>
            <a:fld id="{DFA93B26-4C32-4451-AF32-EA94F1B3EFA0}" type="slidenum">
              <a:rPr lang="en-US" smtClean="0"/>
              <a:pPr>
                <a:defRPr/>
              </a:pPr>
              <a:t>20</a:t>
            </a:fld>
            <a:endParaRPr lang="en-US"/>
          </a:p>
        </p:txBody>
      </p:sp>
    </p:spTree>
    <p:extLst>
      <p:ext uri="{BB962C8B-B14F-4D97-AF65-F5344CB8AC3E}">
        <p14:creationId xmlns:p14="http://schemas.microsoft.com/office/powerpoint/2010/main" val="349740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miter lim="800000"/>
            <a:headEnd/>
            <a:tailEnd/>
          </a:ln>
        </p:spPr>
        <p:txBody>
          <a:bodyPr/>
          <a:lstStyle/>
          <a:p>
            <a:fld id="{E5D1FE14-70DE-4D3D-9CF7-571FF3D5BC59}" type="slidenum">
              <a:rPr lang="en-US" smtClean="0"/>
              <a:pPr/>
              <a:t>74</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r>
              <a:rPr lang="en-US" dirty="0" smtClean="0"/>
              <a:t>Lister</a:t>
            </a:r>
          </a:p>
          <a:p>
            <a:pPr eaLnBrk="1" hangingPunct="1"/>
            <a:endParaRPr lang="en-US" dirty="0" smtClean="0"/>
          </a:p>
          <a:p>
            <a:pPr eaLnBrk="1" hangingPunct="1"/>
            <a:r>
              <a:rPr lang="en-US" dirty="0" smtClean="0"/>
              <a:t>1. Heat microbes up.</a:t>
            </a:r>
          </a:p>
          <a:p>
            <a:pPr eaLnBrk="1" hangingPunct="1"/>
            <a:r>
              <a:rPr lang="en-US" dirty="0" smtClean="0"/>
              <a:t>2. Filter microbes out.</a:t>
            </a:r>
          </a:p>
          <a:p>
            <a:pPr eaLnBrk="1" hangingPunct="1"/>
            <a:r>
              <a:rPr lang="en-US" dirty="0" smtClean="0"/>
              <a:t>3.Expose microbes to chemicals.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miter lim="800000"/>
            <a:headEnd/>
            <a:tailEnd/>
          </a:ln>
        </p:spPr>
        <p:txBody>
          <a:bodyPr/>
          <a:lstStyle/>
          <a:p>
            <a:fld id="{5961B20A-A3D0-465B-9E9A-5EC17B60659F}" type="slidenum">
              <a:rPr lang="en-US" smtClean="0"/>
              <a:pPr/>
              <a:t>75</a:t>
            </a:fld>
            <a:endParaRPr lang="en-US"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r>
              <a:rPr lang="en-US" smtClean="0"/>
              <a:t>Florence Nightingale</a:t>
            </a:r>
          </a:p>
          <a:p>
            <a:pPr eaLnBrk="1" hangingPunct="1"/>
            <a:endParaRPr lang="en-US" smtClean="0"/>
          </a:p>
          <a:p>
            <a:pPr eaLnBrk="1" hangingPunct="1"/>
            <a:r>
              <a:rPr lang="en-US" smtClean="0"/>
              <a:t>Nursing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miter lim="800000"/>
            <a:headEnd/>
            <a:tailEnd/>
          </a:ln>
        </p:spPr>
        <p:txBody>
          <a:bodyPr/>
          <a:lstStyle/>
          <a:p>
            <a:fld id="{432FCBEB-9D10-4863-9008-7944BE134821}" type="slidenum">
              <a:rPr lang="en-US" smtClean="0"/>
              <a:pPr/>
              <a:t>76</a:t>
            </a:fld>
            <a:endParaRPr 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r>
              <a:rPr lang="en-US" smtClean="0"/>
              <a:t>Edward Jenner </a:t>
            </a:r>
          </a:p>
          <a:p>
            <a:pPr eaLnBrk="1" hangingPunct="1"/>
            <a:r>
              <a:rPr lang="en-US" smtClean="0"/>
              <a:t>Vaccine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miter lim="800000"/>
            <a:headEnd/>
            <a:tailEnd/>
          </a:ln>
        </p:spPr>
        <p:txBody>
          <a:bodyPr/>
          <a:lstStyle/>
          <a:p>
            <a:fld id="{069524CA-0C0A-4170-B2E2-6A73E2FA0285}" type="slidenum">
              <a:rPr lang="en-US" smtClean="0"/>
              <a:pPr/>
              <a:t>77</a:t>
            </a:fld>
            <a:endParaRPr 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r>
              <a:rPr lang="en-US" smtClean="0"/>
              <a:t>Attenuated vaccines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91D77634-70C1-43B1-82EC-D7E2EDC55B64}" type="slidenum">
              <a:rPr lang="en-US" smtClean="0"/>
              <a:pPr/>
              <a:t>78</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r>
              <a:rPr lang="en-US" smtClean="0"/>
              <a:t>Sulfa Drugs</a:t>
            </a:r>
          </a:p>
          <a:p>
            <a:pPr eaLnBrk="1" hangingPunct="1"/>
            <a:endParaRPr lang="en-US" smtClean="0"/>
          </a:p>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miter lim="800000"/>
            <a:headEnd/>
            <a:tailEnd/>
          </a:ln>
        </p:spPr>
        <p:txBody>
          <a:bodyPr/>
          <a:lstStyle/>
          <a:p>
            <a:fld id="{885CC62F-0868-4926-9F28-ABFDC51A2F9D}" type="slidenum">
              <a:rPr lang="en-US" smtClean="0"/>
              <a:pPr/>
              <a:t>80</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r>
              <a:rPr lang="en-US" smtClean="0"/>
              <a:t>Penicillin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BEC5BCB-B219-4B75-84CE-C7E7A344656D}" type="slidenum">
              <a:rPr lang="en-US"/>
              <a:pPr/>
              <a:t>95</a:t>
            </a:fld>
            <a:endParaRPr lang="en-US"/>
          </a:p>
        </p:txBody>
      </p:sp>
      <p:sp>
        <p:nvSpPr>
          <p:cNvPr id="32771" name="Rectangle 2"/>
          <p:cNvSpPr>
            <a:spLocks noGrp="1" noRot="1" noChangeAspect="1" noChangeArrowheads="1" noTextEdit="1"/>
          </p:cNvSpPr>
          <p:nvPr>
            <p:ph type="sldImg"/>
          </p:nvPr>
        </p:nvSpPr>
        <p:spPr>
          <a:xfrm>
            <a:off x="1141413" y="684213"/>
            <a:ext cx="4575175" cy="3430587"/>
          </a:xfrm>
          <a:solidFill>
            <a:srgbClr val="FFFFFF"/>
          </a:solidFill>
          <a:ln/>
        </p:spPr>
      </p:sp>
      <p:sp>
        <p:nvSpPr>
          <p:cNvPr id="32772" name="Rectangle 3"/>
          <p:cNvSpPr>
            <a:spLocks noGrp="1" noChangeArrowheads="1"/>
          </p:cNvSpPr>
          <p:nvPr>
            <p:ph type="body" idx="1"/>
          </p:nvPr>
        </p:nvSpPr>
        <p:spPr>
          <a:xfrm>
            <a:off x="523875" y="4343400"/>
            <a:ext cx="5680075" cy="3113088"/>
          </a:xfrm>
          <a:solidFill>
            <a:srgbClr val="FFFFFF"/>
          </a:solidFill>
          <a:ln>
            <a:solidFill>
              <a:srgbClr val="000000"/>
            </a:solidFill>
          </a:ln>
        </p:spPr>
        <p:txBody>
          <a:bodyPr lIns="86493" tIns="43247" rIns="86493" bIns="43247"/>
          <a:lstStyle/>
          <a:p>
            <a:pPr eaLnBrk="1" hangingPunct="1"/>
            <a:r>
              <a:rPr lang="en-US" smtClean="0">
                <a:latin typeface="Times New Roman" pitchFamily="-112" charset="0"/>
                <a:ea typeface="ＭＳ Ｐゴシック" pitchFamily="-112" charset="-128"/>
              </a:rPr>
              <a:t>The CDC has developed a list of agents of highest biological concern.  The agents of highest priority for public health preparedness efforts are:</a:t>
            </a:r>
          </a:p>
          <a:p>
            <a:pPr lvl="1" eaLnBrk="1" hangingPunct="1"/>
            <a:r>
              <a:rPr lang="en-US" smtClean="0">
                <a:latin typeface="Times New Roman" pitchFamily="-112" charset="0"/>
                <a:ea typeface="ＭＳ Ｐゴシック" pitchFamily="-112" charset="-128"/>
              </a:rPr>
              <a:t>Variola major (smallpox)</a:t>
            </a:r>
          </a:p>
          <a:p>
            <a:pPr lvl="1" eaLnBrk="1" hangingPunct="1"/>
            <a:r>
              <a:rPr lang="en-US" smtClean="0">
                <a:latin typeface="Times New Roman" pitchFamily="-112" charset="0"/>
                <a:ea typeface="ＭＳ Ｐゴシック" pitchFamily="-112" charset="-128"/>
              </a:rPr>
              <a:t>Bacillus anthracis (anthrax)</a:t>
            </a:r>
          </a:p>
          <a:p>
            <a:pPr lvl="1" eaLnBrk="1" hangingPunct="1"/>
            <a:r>
              <a:rPr lang="en-US" smtClean="0">
                <a:latin typeface="Times New Roman" pitchFamily="-112" charset="0"/>
                <a:ea typeface="ＭＳ Ｐゴシック" pitchFamily="-112" charset="-128"/>
              </a:rPr>
              <a:t>Yersinia pestis (plague)</a:t>
            </a:r>
          </a:p>
          <a:p>
            <a:pPr lvl="1" eaLnBrk="1" hangingPunct="1"/>
            <a:r>
              <a:rPr lang="en-US" smtClean="0">
                <a:latin typeface="Times New Roman" pitchFamily="-112" charset="0"/>
                <a:ea typeface="ＭＳ Ｐゴシック" pitchFamily="-112" charset="-128"/>
              </a:rPr>
              <a:t>Fransicella tularensis (tularemia)</a:t>
            </a:r>
          </a:p>
          <a:p>
            <a:pPr lvl="1" eaLnBrk="1" hangingPunct="1"/>
            <a:r>
              <a:rPr lang="en-US" smtClean="0">
                <a:latin typeface="Times New Roman" pitchFamily="-112" charset="0"/>
                <a:ea typeface="ＭＳ Ｐゴシック" pitchFamily="-112" charset="-128"/>
              </a:rPr>
              <a:t>Coxiella burnetii ( Q Fever)</a:t>
            </a:r>
          </a:p>
          <a:p>
            <a:pPr lvl="1" eaLnBrk="1" hangingPunct="1"/>
            <a:r>
              <a:rPr lang="en-US" smtClean="0">
                <a:latin typeface="Times New Roman" pitchFamily="-112" charset="0"/>
                <a:ea typeface="ＭＳ Ｐゴシック" pitchFamily="-112" charset="-128"/>
              </a:rPr>
              <a:t>Botulinum toxin (botulism)</a:t>
            </a:r>
          </a:p>
          <a:p>
            <a:pPr lvl="1" eaLnBrk="1" hangingPunct="1"/>
            <a:r>
              <a:rPr lang="en-US" smtClean="0">
                <a:latin typeface="Times New Roman" pitchFamily="-112" charset="0"/>
                <a:ea typeface="ＭＳ Ｐゴシック" pitchFamily="-112" charset="-128"/>
              </a:rPr>
              <a:t>and Viral Hemorrhagic Fevers due to Filo and Arenaviruses</a:t>
            </a:r>
          </a:p>
          <a:p>
            <a:pPr eaLnBrk="1" hangingPunct="1"/>
            <a:endParaRPr lang="en-US" smtClean="0">
              <a:latin typeface="Times New Roman" pitchFamily="-112" charset="0"/>
              <a:ea typeface="ＭＳ Ｐゴシック" pitchFamily="-112" charset="-128"/>
            </a:endParaRPr>
          </a:p>
          <a:p>
            <a:pPr eaLnBrk="1" hangingPunct="1"/>
            <a:r>
              <a:rPr lang="en-US" smtClean="0">
                <a:latin typeface="Times New Roman" pitchFamily="-112" charset="0"/>
                <a:ea typeface="ＭＳ Ｐゴシック" pitchFamily="-112" charset="-128"/>
              </a:rPr>
              <a:t>All suspected or confirmed illness due to these organisms should be reported to health authorities immediately</a:t>
            </a:r>
          </a:p>
          <a:p>
            <a:pPr lvl="1" eaLnBrk="1" hangingPunct="1"/>
            <a:endParaRPr lang="en-US" smtClean="0">
              <a:latin typeface="Times New Roman" pitchFamily="-112" charset="0"/>
              <a:ea typeface="ＭＳ Ｐゴシック" pitchFamily="-112" charset="-128"/>
            </a:endParaRPr>
          </a:p>
          <a:p>
            <a:pPr lvl="1" eaLnBrk="1" hangingPunct="1"/>
            <a:endParaRPr lang="en-US" smtClean="0">
              <a:latin typeface="Times New Roman" pitchFamily="-112" charset="0"/>
              <a:ea typeface="ＭＳ Ｐゴシック" pitchFamily="-112"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DA2ECC66-D32A-458B-AF4C-7D83CD46D956}" type="slidenum">
              <a:rPr lang="en-US"/>
              <a:pPr/>
              <a:t>99</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smtClean="0">
              <a:latin typeface="Times New Roman" pitchFamily="-112" charset="0"/>
              <a:ea typeface="ＭＳ Ｐゴシック" pitchFamily="-112"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701F27B8-7044-43DA-8C1F-6389C6850FF8}" type="slidenum">
              <a:rPr lang="en-US"/>
              <a:pPr/>
              <a:t>112</a:t>
            </a:fld>
            <a:endParaRPr lang="en-US"/>
          </a:p>
        </p:txBody>
      </p:sp>
      <p:sp>
        <p:nvSpPr>
          <p:cNvPr id="55299" name="Rectangle 2"/>
          <p:cNvSpPr>
            <a:spLocks noGrp="1" noRot="1" noChangeAspect="1" noChangeArrowheads="1" noTextEdit="1"/>
          </p:cNvSpPr>
          <p:nvPr>
            <p:ph type="sldImg"/>
          </p:nvPr>
        </p:nvSpPr>
        <p:spPr>
          <a:xfrm>
            <a:off x="1141413" y="684213"/>
            <a:ext cx="4575175" cy="3430587"/>
          </a:xfrm>
          <a:solidFill>
            <a:srgbClr val="FFFFFF"/>
          </a:solidFill>
          <a:ln/>
        </p:spPr>
      </p:sp>
      <p:sp>
        <p:nvSpPr>
          <p:cNvPr id="55300" name="Rectangle 3"/>
          <p:cNvSpPr>
            <a:spLocks noGrp="1" noChangeArrowheads="1"/>
          </p:cNvSpPr>
          <p:nvPr>
            <p:ph type="body" idx="1"/>
          </p:nvPr>
        </p:nvSpPr>
        <p:spPr>
          <a:xfrm>
            <a:off x="523875" y="4343400"/>
            <a:ext cx="5680075" cy="1820863"/>
          </a:xfrm>
          <a:solidFill>
            <a:srgbClr val="FFFFFF"/>
          </a:solidFill>
          <a:ln>
            <a:solidFill>
              <a:srgbClr val="000000"/>
            </a:solidFill>
          </a:ln>
        </p:spPr>
        <p:txBody>
          <a:bodyPr lIns="86493" tIns="43247" rIns="86493" bIns="43247"/>
          <a:lstStyle/>
          <a:p>
            <a:pPr eaLnBrk="1" hangingPunct="1"/>
            <a:r>
              <a:rPr lang="en-US" smtClean="0">
                <a:latin typeface="Times New Roman" pitchFamily="-112" charset="0"/>
                <a:ea typeface="ＭＳ Ｐゴシック" pitchFamily="-112" charset="-128"/>
              </a:rPr>
              <a:t>At the end of the incubation period the patient typically experiences high fever, malaise and prostration with headache and backache. Severe abdominal pain and delirium are sometimes present.  A maculopapular rash then appears on the mucosa of the mouth and pharynx, face and forearms and spreads to the trunk and legs.  Within 1 to 2 days, the rash becomes vesicular and, later, pustular.  The pustules are characteristically round, tense, and deeply embedded in the dermis; crusts begin to form on about the eighth or ninth day.</a:t>
            </a:r>
          </a:p>
          <a:p>
            <a:pPr eaLnBrk="1" hangingPunct="1"/>
            <a:endParaRPr lang="en-US" smtClean="0">
              <a:latin typeface="Times New Roman" pitchFamily="-112" charset="0"/>
              <a:ea typeface="ＭＳ Ｐゴシック" pitchFamily="-112" charset="-128"/>
            </a:endParaRPr>
          </a:p>
          <a:p>
            <a:pPr eaLnBrk="1" hangingPunct="1"/>
            <a:r>
              <a:rPr lang="en-US" smtClean="0">
                <a:latin typeface="Times New Roman" pitchFamily="-112" charset="0"/>
                <a:ea typeface="ＭＳ Ｐゴシック" pitchFamily="-112" charset="-128"/>
              </a:rPr>
              <a:t>[Picture of prominent lesions on face at later stage of illness]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34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6CA1AE5-49B4-4672-8CFE-723A823AE11E}" type="slidenum">
              <a:rPr lang="en-US" smtClean="0"/>
              <a:pPr/>
              <a:t>144</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Leeuwenhoek;</a:t>
            </a:r>
            <a:r>
              <a:rPr lang="en-US" baseline="0" dirty="0" smtClean="0"/>
              <a:t> first to observe bacteria</a:t>
            </a:r>
            <a:endParaRPr lang="en-US" dirty="0"/>
          </a:p>
        </p:txBody>
      </p:sp>
      <p:sp>
        <p:nvSpPr>
          <p:cNvPr id="4" name="Slide Number Placeholder 3"/>
          <p:cNvSpPr>
            <a:spLocks noGrp="1"/>
          </p:cNvSpPr>
          <p:nvPr>
            <p:ph type="sldNum" sz="quarter" idx="10"/>
          </p:nvPr>
        </p:nvSpPr>
        <p:spPr/>
        <p:txBody>
          <a:bodyPr/>
          <a:lstStyle/>
          <a:p>
            <a:pPr>
              <a:defRPr/>
            </a:pPr>
            <a:fld id="{DFA93B26-4C32-4451-AF32-EA94F1B3EFA0}" type="slidenum">
              <a:rPr lang="en-US" smtClean="0"/>
              <a:pPr>
                <a:defRPr/>
              </a:pPr>
              <a:t>22</a:t>
            </a:fld>
            <a:endParaRPr lang="en-US"/>
          </a:p>
        </p:txBody>
      </p:sp>
    </p:spTree>
    <p:extLst>
      <p:ext uri="{BB962C8B-B14F-4D97-AF65-F5344CB8AC3E}">
        <p14:creationId xmlns:p14="http://schemas.microsoft.com/office/powerpoint/2010/main" val="395320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Anthony </a:t>
            </a:r>
            <a:r>
              <a:rPr lang="en-US" dirty="0" err="1" smtClean="0"/>
              <a:t>Hoek</a:t>
            </a:r>
            <a:r>
              <a:rPr lang="en-US" dirty="0" smtClean="0"/>
              <a:t>; father of protozoology</a:t>
            </a:r>
            <a:endParaRPr lang="en-US" dirty="0"/>
          </a:p>
        </p:txBody>
      </p:sp>
      <p:sp>
        <p:nvSpPr>
          <p:cNvPr id="4" name="Slide Number Placeholder 3"/>
          <p:cNvSpPr>
            <a:spLocks noGrp="1"/>
          </p:cNvSpPr>
          <p:nvPr>
            <p:ph type="sldNum" sz="quarter" idx="10"/>
          </p:nvPr>
        </p:nvSpPr>
        <p:spPr/>
        <p:txBody>
          <a:bodyPr/>
          <a:lstStyle/>
          <a:p>
            <a:pPr>
              <a:defRPr/>
            </a:pPr>
            <a:fld id="{DFA93B26-4C32-4451-AF32-EA94F1B3EFA0}" type="slidenum">
              <a:rPr lang="en-US" smtClean="0"/>
              <a:pPr>
                <a:defRPr/>
              </a:pPr>
              <a:t>26</a:t>
            </a:fld>
            <a:endParaRPr lang="en-US"/>
          </a:p>
        </p:txBody>
      </p:sp>
    </p:spTree>
    <p:extLst>
      <p:ext uri="{BB962C8B-B14F-4D97-AF65-F5344CB8AC3E}">
        <p14:creationId xmlns:p14="http://schemas.microsoft.com/office/powerpoint/2010/main" val="2777169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theory of spontaneous generation was disproved by Francesco </a:t>
            </a:r>
            <a:r>
              <a:rPr lang="en-US" dirty="0" err="1" smtClean="0"/>
              <a:t>Redi</a:t>
            </a:r>
            <a:r>
              <a:rPr lang="en-US" dirty="0" smtClean="0"/>
              <a:t> </a:t>
            </a:r>
            <a:r>
              <a:rPr lang="en-US" dirty="0" smtClean="0"/>
              <a:t>though may have</a:t>
            </a:r>
            <a:r>
              <a:rPr lang="en-US" baseline="0" dirty="0" smtClean="0"/>
              <a:t> first been proposed by </a:t>
            </a:r>
            <a:r>
              <a:rPr lang="en-US" baseline="0" dirty="0" err="1" smtClean="0"/>
              <a:t>aristotle</a:t>
            </a:r>
            <a:r>
              <a:rPr lang="en-US" baseline="0" smtClean="0"/>
              <a:t>.</a:t>
            </a:r>
            <a:endParaRPr lang="en-US" dirty="0"/>
          </a:p>
        </p:txBody>
      </p:sp>
      <p:sp>
        <p:nvSpPr>
          <p:cNvPr id="4" name="Slide Number Placeholder 3"/>
          <p:cNvSpPr>
            <a:spLocks noGrp="1"/>
          </p:cNvSpPr>
          <p:nvPr>
            <p:ph type="sldNum" sz="quarter" idx="10"/>
          </p:nvPr>
        </p:nvSpPr>
        <p:spPr/>
        <p:txBody>
          <a:bodyPr/>
          <a:lstStyle/>
          <a:p>
            <a:pPr>
              <a:defRPr/>
            </a:pPr>
            <a:fld id="{DFA93B26-4C32-4451-AF32-EA94F1B3EFA0}" type="slidenum">
              <a:rPr lang="en-US" smtClean="0"/>
              <a:pPr>
                <a:defRPr/>
              </a:pPr>
              <a:t>27</a:t>
            </a:fld>
            <a:endParaRPr lang="en-US"/>
          </a:p>
        </p:txBody>
      </p:sp>
    </p:spTree>
    <p:extLst>
      <p:ext uri="{BB962C8B-B14F-4D97-AF65-F5344CB8AC3E}">
        <p14:creationId xmlns:p14="http://schemas.microsoft.com/office/powerpoint/2010/main" val="511070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miter lim="800000"/>
            <a:headEnd/>
            <a:tailEnd/>
          </a:ln>
        </p:spPr>
        <p:txBody>
          <a:bodyPr/>
          <a:lstStyle/>
          <a:p>
            <a:fld id="{B29AD265-D4E2-4038-9133-5D3B9045409E}" type="slidenum">
              <a:rPr lang="en-US" smtClean="0"/>
              <a:pPr/>
              <a:t>28</a:t>
            </a:fld>
            <a:endParaRPr lang="en-US"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r>
              <a:rPr lang="en-US" smtClean="0"/>
              <a:t>Spontaneous Generation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miter lim="800000"/>
            <a:headEnd/>
            <a:tailEnd/>
          </a:ln>
        </p:spPr>
        <p:txBody>
          <a:bodyPr/>
          <a:lstStyle/>
          <a:p>
            <a:fld id="{D2240A6F-59A9-4E73-9FEB-B1D436D0960D}" type="slidenum">
              <a:rPr lang="en-US" smtClean="0"/>
              <a:pPr/>
              <a:t>29</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r>
              <a:rPr lang="en-US" smtClean="0"/>
              <a:t>Francesco Redi</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miter lim="800000"/>
            <a:headEnd/>
            <a:tailEnd/>
          </a:ln>
        </p:spPr>
        <p:txBody>
          <a:bodyPr/>
          <a:lstStyle/>
          <a:p>
            <a:fld id="{79C50083-3EFF-4D56-A776-B5EFE19C1BF1}" type="slidenum">
              <a:rPr lang="en-US" smtClean="0"/>
              <a:pPr/>
              <a:t>30</a:t>
            </a:fld>
            <a:endParaRPr 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r>
              <a:rPr lang="en-US" smtClean="0"/>
              <a:t>Leuwenhoek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miter lim="800000"/>
            <a:headEnd/>
            <a:tailEnd/>
          </a:ln>
        </p:spPr>
        <p:txBody>
          <a:bodyPr/>
          <a:lstStyle/>
          <a:p>
            <a:fld id="{4FBEF72F-9174-4F58-AB91-14DCFAEA01AA}" type="slidenum">
              <a:rPr lang="en-US" smtClean="0"/>
              <a:pPr/>
              <a:t>32</a:t>
            </a:fld>
            <a:endParaRPr lang="en-US" smtClean="0"/>
          </a:p>
        </p:txBody>
      </p:sp>
      <p:sp>
        <p:nvSpPr>
          <p:cNvPr id="34819" name="Rectangle 2"/>
          <p:cNvSpPr>
            <a:spLocks noGrp="1" noRot="1" noChangeAspect="1" noChangeArrowheads="1" noTextEdit="1"/>
          </p:cNvSpPr>
          <p:nvPr>
            <p:ph type="sldImg"/>
          </p:nvPr>
        </p:nvSpPr>
        <p:spPr>
          <a:xfrm>
            <a:off x="1144588" y="685800"/>
            <a:ext cx="4570412" cy="3429000"/>
          </a:xfrm>
          <a:ln/>
        </p:spPr>
      </p:sp>
      <p:sp>
        <p:nvSpPr>
          <p:cNvPr id="34820" name="Rectangle 3"/>
          <p:cNvSpPr>
            <a:spLocks noGrp="1" noChangeArrowheads="1"/>
          </p:cNvSpPr>
          <p:nvPr>
            <p:ph type="body" idx="1"/>
          </p:nvPr>
        </p:nvSpPr>
        <p:spPr>
          <a:xfrm>
            <a:off x="686108" y="4344098"/>
            <a:ext cx="5485785" cy="4114645"/>
          </a:xfrm>
          <a:noFill/>
        </p:spPr>
        <p:txBody>
          <a:bodyPr/>
          <a:lstStyle/>
          <a:p>
            <a:pPr eaLnBrk="1" hangingPunct="1">
              <a:lnSpc>
                <a:spcPct val="90000"/>
              </a:lnSpc>
            </a:pPr>
            <a:r>
              <a:rPr lang="en-US" b="1" smtClean="0"/>
              <a:t>Experiment:</a:t>
            </a:r>
            <a:r>
              <a:rPr lang="en-US" smtClean="0"/>
              <a:t> Heat broth to kill all life within, then see if, after heat is removed, microbes reappear.</a:t>
            </a:r>
          </a:p>
          <a:p>
            <a:pPr eaLnBrk="1" hangingPunct="1">
              <a:lnSpc>
                <a:spcPct val="90000"/>
              </a:lnSpc>
            </a:pPr>
            <a:endParaRPr lang="en-US" smtClean="0"/>
          </a:p>
          <a:p>
            <a:pPr eaLnBrk="1" hangingPunct="1">
              <a:lnSpc>
                <a:spcPct val="90000"/>
              </a:lnSpc>
            </a:pPr>
            <a:r>
              <a:rPr lang="en-US" smtClean="0"/>
              <a:t>Needham and Spallanzani did almost identical experiments. However, there was one key difference that critically impacted their results. Needham didn’t cover his flasks, so material (including microbes) from the surrounding air could drift into his flasks. Spallanzani’s flasks were sealed.  This difference in experimental design accounted for their opposing conclusions:</a:t>
            </a:r>
          </a:p>
          <a:p>
            <a:pPr eaLnBrk="1" hangingPunct="1">
              <a:lnSpc>
                <a:spcPct val="90000"/>
              </a:lnSpc>
            </a:pPr>
            <a:endParaRPr lang="en-US" smtClean="0"/>
          </a:p>
          <a:p>
            <a:pPr eaLnBrk="1" hangingPunct="1">
              <a:lnSpc>
                <a:spcPct val="90000"/>
              </a:lnSpc>
            </a:pPr>
            <a:r>
              <a:rPr lang="en-US" i="1" smtClean="0"/>
              <a:t>Needham:</a:t>
            </a:r>
            <a:r>
              <a:rPr lang="en-US" smtClean="0"/>
              <a:t> Life re-emerged due to spontaneous generation.</a:t>
            </a:r>
          </a:p>
          <a:p>
            <a:pPr eaLnBrk="1" hangingPunct="1">
              <a:lnSpc>
                <a:spcPct val="90000"/>
              </a:lnSpc>
            </a:pPr>
            <a:endParaRPr lang="en-US" smtClean="0"/>
          </a:p>
          <a:p>
            <a:pPr eaLnBrk="1" hangingPunct="1">
              <a:lnSpc>
                <a:spcPct val="90000"/>
              </a:lnSpc>
            </a:pPr>
            <a:r>
              <a:rPr lang="en-US" i="1" smtClean="0"/>
              <a:t>Spallanzani:</a:t>
            </a:r>
            <a:r>
              <a:rPr lang="en-US" smtClean="0"/>
              <a:t> Heat killed the microbes, and, since the flasks were sealed, microbes did not reappear.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A5E7CCAF-8468-4A3F-AD60-04ACEBCDDCA4}" type="slidenum">
              <a:rPr lang="en-GB" smtClean="0"/>
              <a:pPr>
                <a:defRPr/>
              </a:pPr>
              <a:t>‹#›</a:t>
            </a:fld>
            <a:endParaRPr lang="en-GB"/>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78B1A6C3-E4F6-47BA-AAD8-E8BC9DD6FB93}" type="slidenum">
              <a:rPr lang="en-GB" smtClean="0"/>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3EDC5921-D3BF-4D02-B638-4B2D75275072}" type="slidenum">
              <a:rPr lang="en-GB" smtClean="0"/>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E2C05753-5A71-4FD2-9EE1-FE6BC26D2BF3}"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BE42FB3-96C9-4906-B968-C400247A347B}"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1326EBF6-9C47-4FBB-82D6-761CEBA2BFB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80F8DFB0-882C-45BD-8AE7-3E3163BFF5A0}" type="slidenum">
              <a:rPr lang="en-GB" smtClean="0"/>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DE47F97E-34C3-4043-B0AB-4F59AB1AD498}" type="slidenum">
              <a:rPr lang="en-GB" smtClean="0"/>
              <a:pPr>
                <a:defRPr/>
              </a:pPr>
              <a:t>‹#›</a:t>
            </a:fld>
            <a:endParaRPr lang="en-GB"/>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BABFAEBB-DE14-4214-BB9A-A4068EF356BE}" type="slidenum">
              <a:rPr lang="en-GB" smtClean="0"/>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15EA4C9B-B977-4BE9-8A2E-AEF3BC73B52F}" type="slidenum">
              <a:rPr lang="en-GB" smtClean="0"/>
              <a:pPr>
                <a:defRPr/>
              </a:pPr>
              <a:t>‹#›</a:t>
            </a:fld>
            <a:endParaRPr lang="en-GB"/>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GB"/>
          </a:p>
        </p:txBody>
      </p:sp>
      <p:sp>
        <p:nvSpPr>
          <p:cNvPr id="4" name="Footer Placeholder 3"/>
          <p:cNvSpPr>
            <a:spLocks noGrp="1"/>
          </p:cNvSpPr>
          <p:nvPr>
            <p:ph type="ftr" sz="quarter" idx="11"/>
          </p:nvPr>
        </p:nvSpPr>
        <p:spPr/>
        <p:txBody>
          <a:bodyPr/>
          <a:lstStyle/>
          <a:p>
            <a:pPr>
              <a:defRPr/>
            </a:pPr>
            <a:endParaRPr lang="en-GB"/>
          </a:p>
        </p:txBody>
      </p:sp>
      <p:sp>
        <p:nvSpPr>
          <p:cNvPr id="5" name="Slide Number Placeholder 4"/>
          <p:cNvSpPr>
            <a:spLocks noGrp="1"/>
          </p:cNvSpPr>
          <p:nvPr>
            <p:ph type="sldNum" sz="quarter" idx="12"/>
          </p:nvPr>
        </p:nvSpPr>
        <p:spPr/>
        <p:txBody>
          <a:bodyPr/>
          <a:lstStyle/>
          <a:p>
            <a:pPr>
              <a:defRPr/>
            </a:pPr>
            <a:fld id="{FF6A4128-5BC6-4D21-B082-0B8B099249C6}" type="slidenum">
              <a:rPr lang="en-GB" smtClean="0"/>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2F624FA1-23E8-447E-B844-ED8E42E05D06}" type="slidenum">
              <a:rPr lang="en-GB" smtClean="0"/>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35E785D9-3E93-48F4-BB0E-C21792025E99}" type="slidenum">
              <a:rPr lang="en-GB" smtClean="0"/>
              <a:pPr>
                <a:defRPr/>
              </a:pPr>
              <a:t>‹#›</a:t>
            </a:fld>
            <a:endParaRPr lang="en-GB"/>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24C4E4C5-0ACA-4567-87F6-F2C9DD18BB1D}" type="slidenum">
              <a:rPr lang="en-GB" smtClean="0"/>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en-GB"/>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GB"/>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D214EA84-F2B5-4D28-BA2C-F79594E58B3D}" type="slidenum">
              <a:rPr lang="en-GB" smtClean="0"/>
              <a:pPr>
                <a:defRPr/>
              </a:pPr>
              <a:t>‹#›</a:t>
            </a:fld>
            <a:endParaRPr lang="en-GB"/>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www.shodor.org/master/biomed/epidemio/sir/ebola.gif" TargetMode="Externa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83.jpeg"/></Relationships>
</file>

<file path=ppt/slides/_rels/slide10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www.insecta-inspecta.com/fleas/bdeath/buboonneck.jpg" TargetMode="External"/><Relationship Id="rId7" Type="http://schemas.openxmlformats.org/officeDocument/2006/relationships/image" Target="../media/image76.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jpeg"/></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6.xml"/><Relationship Id="rId5" Type="http://schemas.openxmlformats.org/officeDocument/2006/relationships/image" Target="../media/image89.jpeg"/><Relationship Id="rId4" Type="http://schemas.openxmlformats.org/officeDocument/2006/relationships/hyperlink" Target="http://telemedicine.org/stamfor1.ht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0.jpe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hyperlink" Target="http://www.who.int/emc/diseases/smallpox/slideset/" TargetMode="External"/><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inventors.about.com/od/mstartinventions/a/microscopes.htm" TargetMode="External"/><Relationship Id="rId2" Type="http://schemas.openxmlformats.org/officeDocument/2006/relationships/hyperlink" Target="http://inventors.about.com/library/inventors/blleeuwenhoek.htm"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inventors.about.com/library/inventors/blantisceptics.htm" TargetMode="External"/><Relationship Id="rId2" Type="http://schemas.openxmlformats.org/officeDocument/2006/relationships/hyperlink" Target="http://inventors.about.com/library/inventors/blpasteur.htm"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inventors.about.com/library/inventors/blpolio.htm" TargetMode="External"/><Relationship Id="rId2" Type="http://schemas.openxmlformats.org/officeDocument/2006/relationships/hyperlink" Target="http://inventors.about.com/library/inventors/blpasteur.htm" TargetMode="External"/><Relationship Id="rId1" Type="http://schemas.openxmlformats.org/officeDocument/2006/relationships/slideLayout" Target="../slideLayouts/slideLayout2.xml"/><Relationship Id="rId4" Type="http://schemas.openxmlformats.org/officeDocument/2006/relationships/hyperlink" Target="http://inventors.about.com/od/pstartinventions/a/Penicillin.htm"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inventors.about.com/library/inventors/blmullis.htm" TargetMode="External"/><Relationship Id="rId2" Type="http://schemas.openxmlformats.org/officeDocument/2006/relationships/hyperlink" Target="http://inventors.about.com/library/inventors/blvaccination.htm" TargetMode="Externa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scienceprofonline.com/" TargetMode="External"/><Relationship Id="rId5" Type="http://schemas.openxmlformats.org/officeDocument/2006/relationships/hyperlink" Target="http://www.scienceprofonline.com/virtual-micro-main.html" TargetMode="External"/><Relationship Id="rId4" Type="http://schemas.openxmlformats.org/officeDocument/2006/relationships/hyperlink" Target="http://en.wikipedia.org/wiki/File:Cholera.jp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www.scienceprofonline.com/virtual-micro-main.html" TargetMode="External"/><Relationship Id="rId3" Type="http://schemas.openxmlformats.org/officeDocument/2006/relationships/image" Target="../media/image8.jpeg"/><Relationship Id="rId7" Type="http://schemas.openxmlformats.org/officeDocument/2006/relationships/hyperlink" Target="http://en.wikipedia.org/wiki/File:Aristotle_Altemps_Inv8575.jpg"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www.flagstaffotos.com/" TargetMode="External"/><Relationship Id="rId5" Type="http://schemas.openxmlformats.org/officeDocument/2006/relationships/hyperlink" Target="http://en.wikipedia.org/wiki/File:Aphids_feeding_on_fennel.jpg%20;" TargetMode="External"/><Relationship Id="rId4" Type="http://schemas.openxmlformats.org/officeDocument/2006/relationships/image" Target="../media/image9.jpeg"/><Relationship Id="rId9" Type="http://schemas.openxmlformats.org/officeDocument/2006/relationships/hyperlink" Target="http://www.scienceprofonline.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en.wikipedia.org/wiki/File:Francesco_Redi.jpg"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en.wikipedia.org/wiki/File:Jan_Verkolje_-_Antonie_van_Leeuwenhoek.jpg" TargetMode="External"/><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5.jpeg"/><Relationship Id="rId11" Type="http://schemas.openxmlformats.org/officeDocument/2006/relationships/hyperlink" Target="http://www.scienceprofonline.com/" TargetMode="External"/><Relationship Id="rId5" Type="http://schemas.openxmlformats.org/officeDocument/2006/relationships/hyperlink" Target="http://images.google.com/imgres?imgurl=http://education.jlab.org/qa/atom_model_02.gif&amp;imgrefurl=http://education.jlab.org/qa/atom_model.html&amp;h=294&amp;w=294&amp;sz=15&amp;tbnid=h9aEmwLGmNqaUM:&amp;tbnh=115&amp;tbnw=115&amp;prev=/images?q=atom+and+image&amp;start=1&amp;sa=X&amp;oi=images&amp;ct=image&amp;cd=1" TargetMode="External"/><Relationship Id="rId10" Type="http://schemas.openxmlformats.org/officeDocument/2006/relationships/hyperlink" Target="http://www.scienceprofonline.com/virtual-micro-main.html" TargetMode="External"/><Relationship Id="rId4" Type="http://schemas.openxmlformats.org/officeDocument/2006/relationships/image" Target="../media/image14.jpeg"/><Relationship Id="rId9" Type="http://schemas.openxmlformats.org/officeDocument/2006/relationships/hyperlink" Target="http://en.wikipedia.org/wiki/File:Leeuwenhoek_Microscope.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en.wikipedia.org/wiki/File:Louis_Pasteur_by_Pierre_Lamy_Petit.jpg" TargetMode="External"/><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bcs.whfreeman.com/thelifewire/content/chp03/0302003.html" TargetMode="External"/><Relationship Id="rId11" Type="http://schemas.openxmlformats.org/officeDocument/2006/relationships/hyperlink" Target="http://www.scienceprofonline.com/" TargetMode="External"/><Relationship Id="rId5" Type="http://schemas.openxmlformats.org/officeDocument/2006/relationships/image" Target="../media/image20.jpeg"/><Relationship Id="rId10" Type="http://schemas.openxmlformats.org/officeDocument/2006/relationships/hyperlink" Target="http://www.scienceprofonline.com/virtual-micro-main.html" TargetMode="External"/><Relationship Id="rId4" Type="http://schemas.openxmlformats.org/officeDocument/2006/relationships/image" Target="../media/image19.jpeg"/><Relationship Id="rId9" Type="http://schemas.openxmlformats.org/officeDocument/2006/relationships/hyperlink" Target="http://en.wikipedia.org/wiki/File:Spallanzani.jp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www.scienceprofonline.com/virtual-micro-main.html" TargetMode="External"/><Relationship Id="rId3" Type="http://schemas.openxmlformats.org/officeDocument/2006/relationships/image" Target="../media/image21.jpeg"/><Relationship Id="rId7" Type="http://schemas.openxmlformats.org/officeDocument/2006/relationships/hyperlink" Target="http://phil.cdc.gov/phil/details.asp?pid=1048" TargetMode="External"/><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en.wikipedia.org/wiki/File:S_cerevisiae_under_DIC_microscopy.jpg" TargetMode="External"/><Relationship Id="rId11" Type="http://schemas.openxmlformats.org/officeDocument/2006/relationships/image" Target="../media/image23.jpeg"/><Relationship Id="rId5" Type="http://schemas.openxmlformats.org/officeDocument/2006/relationships/hyperlink" Target="http://en.wikipedia.org/wiki/File:Mthomebrew_must.JPG" TargetMode="External"/><Relationship Id="rId10" Type="http://schemas.openxmlformats.org/officeDocument/2006/relationships/image" Target="../media/image22.jpeg"/><Relationship Id="rId4" Type="http://schemas.openxmlformats.org/officeDocument/2006/relationships/hyperlink" Target="http://en.wikipedia.org/wiki/File:Louis_Pasteur_by_Pierre_Lamy_Petit.jpg" TargetMode="External"/><Relationship Id="rId9" Type="http://schemas.openxmlformats.org/officeDocument/2006/relationships/hyperlink" Target="http://www.scienceprofonline.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boundless.com/questions/which-of-the-following-does-not-apply-to-microorganisms-30860/"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boundless.com/questions/spontaneous-generation-was-a-theory-defined-by-30815/"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boundless.com/questions/which-was-the-first-bacterium-shown-to-cause-human-disease-30812/"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boundless.com/questions/which-of-the-following-is-mismatched-32110/"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hyperlink" Target="http://www.scienceprofonline.com/"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www.scienceprofonline.com/virtual-micro-main.html" TargetMode="External"/><Relationship Id="rId5" Type="http://schemas.openxmlformats.org/officeDocument/2006/relationships/image" Target="../media/image28.wmf"/><Relationship Id="rId4" Type="http://schemas.openxmlformats.org/officeDocument/2006/relationships/hyperlink" Target="http://www.clinicalskills.net/index.html"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www.scienceprofonline.com/" TargetMode="External"/><Relationship Id="rId3" Type="http://schemas.openxmlformats.org/officeDocument/2006/relationships/image" Target="../media/image29.jpeg"/><Relationship Id="rId7" Type="http://schemas.openxmlformats.org/officeDocument/2006/relationships/hyperlink" Target="http://www.scienceprofonline.com/virtual-micro-main.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1.jpeg"/><Relationship Id="rId5" Type="http://schemas.openxmlformats.org/officeDocument/2006/relationships/hyperlink" Target="http://en.wikipedia.org/wiki/File:Necrotizing_fasciitis_left_leg.JPEG" TargetMode="External"/><Relationship Id="rId4" Type="http://schemas.openxmlformats.org/officeDocument/2006/relationships/image" Target="../media/image30.jpeg"/></Relationships>
</file>

<file path=ppt/slides/_rels/slide49.xml.rels><?xml version="1.0" encoding="UTF-8" standalone="yes"?>
<Relationships xmlns="http://schemas.openxmlformats.org/package/2006/relationships"><Relationship Id="rId8" Type="http://schemas.openxmlformats.org/officeDocument/2006/relationships/hyperlink" Target="http://www.scienceprofonline.com/virtual-micro-main.html" TargetMode="External"/><Relationship Id="rId3" Type="http://schemas.openxmlformats.org/officeDocument/2006/relationships/image" Target="../media/image32.jpeg"/><Relationship Id="rId7" Type="http://schemas.openxmlformats.org/officeDocument/2006/relationships/hyperlink" Target="http://en.wikipedia.org/wiki/File:John_Snow.jpg"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en.wikipedia.org/wiki/File:Snow-cholera-map-1.jpg" TargetMode="External"/><Relationship Id="rId5" Type="http://schemas.openxmlformats.org/officeDocument/2006/relationships/image" Target="../media/image33.jpeg"/><Relationship Id="rId4" Type="http://schemas.openxmlformats.org/officeDocument/2006/relationships/hyperlink" Target="http://upload.wikimedia.org/wikipedia/en/2/27/Snow-cholera-map-1.jpg" TargetMode="External"/><Relationship Id="rId9" Type="http://schemas.openxmlformats.org/officeDocument/2006/relationships/hyperlink" Target="http://www.scienceprofonlin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www.scienceprofonline.com/" TargetMode="External"/><Relationship Id="rId3" Type="http://schemas.openxmlformats.org/officeDocument/2006/relationships/image" Target="../media/image34.jpeg"/><Relationship Id="rId7" Type="http://schemas.openxmlformats.org/officeDocument/2006/relationships/hyperlink" Target="http://www.scienceprofonline.com/virtual-micro-main.html"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phil.cdc.gov/phil/home.asp" TargetMode="External"/><Relationship Id="rId5" Type="http://schemas.openxmlformats.org/officeDocument/2006/relationships/hyperlink" Target="http://en.wikipedia.org/wiki/File:Cholera.jpg" TargetMode="External"/><Relationship Id="rId4" Type="http://schemas.openxmlformats.org/officeDocument/2006/relationships/image" Target="../media/image4.jpeg"/></Relationships>
</file>

<file path=ppt/slides/_rels/slide51.xml.rels><?xml version="1.0" encoding="UTF-8" standalone="yes"?>
<Relationships xmlns="http://schemas.openxmlformats.org/package/2006/relationships"><Relationship Id="rId8" Type="http://schemas.openxmlformats.org/officeDocument/2006/relationships/hyperlink" Target="http://www.scienceprofonline.com/" TargetMode="External"/><Relationship Id="rId3" Type="http://schemas.openxmlformats.org/officeDocument/2006/relationships/hyperlink" Target="http://www.scienceprofonline.com/microbiology/what-is-a-bacterial-endospore.html" TargetMode="External"/><Relationship Id="rId7" Type="http://schemas.openxmlformats.org/officeDocument/2006/relationships/hyperlink" Target="http://www.scienceprofonline.com/virtual-micro-main.html"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en.wikipedia.org/wiki/File:John_Tyndall_(ca._1885).jpg" TargetMode="External"/><Relationship Id="rId5" Type="http://schemas.openxmlformats.org/officeDocument/2006/relationships/image" Target="../media/image36.jpeg"/><Relationship Id="rId4" Type="http://schemas.openxmlformats.org/officeDocument/2006/relationships/image" Target="../media/image35.jpeg"/></Relationships>
</file>

<file path=ppt/slides/_rels/slide52.xml.rels><?xml version="1.0" encoding="UTF-8" standalone="yes"?>
<Relationships xmlns="http://schemas.openxmlformats.org/package/2006/relationships"><Relationship Id="rId8" Type="http://schemas.openxmlformats.org/officeDocument/2006/relationships/hyperlink" Target="http://www.scienceprofonline.com/virtual-micro-main.html" TargetMode="External"/><Relationship Id="rId3" Type="http://schemas.openxmlformats.org/officeDocument/2006/relationships/hyperlink" Target="http://www.scienceprofonline.com/microbiology/bacterial-colony-morphology-identification-unknown-bacteria.html" TargetMode="External"/><Relationship Id="rId7"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en.wikipedia.org/wiki/File:RobertKoch_cropped.jpg" TargetMode="External"/><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hyperlink" Target="http://www.scienceprofonline.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hyperlink" Target="http://www.scienceprofonline.com/microbiology/bacterial-pathogens-genus-clostridium.html" TargetMode="External"/><Relationship Id="rId7" Type="http://schemas.openxmlformats.org/officeDocument/2006/relationships/hyperlink" Target="http://en.wikipedia.org/wiki/File:Anthrax_color_enhanced_micrograph.JPG"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hyperlink" Target="http://www.scienceprofonline.com/" TargetMode="External"/><Relationship Id="rId4" Type="http://schemas.openxmlformats.org/officeDocument/2006/relationships/hyperlink" Target="http://microbiology.suite101.com/article.cfm/robert_koch_history_of_microbiology" TargetMode="External"/><Relationship Id="rId9" Type="http://schemas.openxmlformats.org/officeDocument/2006/relationships/hyperlink" Target="http://www.scienceprofonline.com/virtual-micro-main.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www.scienceprofonline.com/" TargetMode="External"/><Relationship Id="rId4" Type="http://schemas.openxmlformats.org/officeDocument/2006/relationships/hyperlink" Target="http://www.scienceprofonline.com/virtual-micro-main.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www.scienceprofonline.com/microbiology/gram-stain-test-for-gram-positive-gram-negative-bacteria-id.html" TargetMode="External"/><Relationship Id="rId7"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www.scienceprofonline.org/microbiology/gram-negative-bacteria-cell-wall.html" TargetMode="External"/><Relationship Id="rId11" Type="http://schemas.openxmlformats.org/officeDocument/2006/relationships/hyperlink" Target="http://www.scienceprofonline.com/" TargetMode="External"/><Relationship Id="rId5" Type="http://schemas.openxmlformats.org/officeDocument/2006/relationships/hyperlink" Target="http://www.scienceprofonline.org/microbiology/gram-positive-bacteria-cell-wall.html" TargetMode="External"/><Relationship Id="rId10" Type="http://schemas.openxmlformats.org/officeDocument/2006/relationships/hyperlink" Target="http://www.scienceprofonline.com/virtual-micro-main.html" TargetMode="External"/><Relationship Id="rId4" Type="http://schemas.openxmlformats.org/officeDocument/2006/relationships/hyperlink" Target="http://www.scienceprofonline.org/microbiology/differential-stains-identifying-bacteria-gram-acid-fast-endospore.html" TargetMode="External"/><Relationship Id="rId9" Type="http://schemas.openxmlformats.org/officeDocument/2006/relationships/image" Target="../media/image4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en.wikipedia.org/wiki/Vibrio_cholera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en.wikipedia.org/wiki/Relapse"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hyperlink" Target="http://www.scienceprofonline.com/"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www.scienceprofonline.com/virtual-micro-main.html" TargetMode="External"/><Relationship Id="rId5" Type="http://schemas.openxmlformats.org/officeDocument/2006/relationships/hyperlink" Target="http://en.wikipedia.org/wiki/File:Joseph_Lister2.jpg" TargetMode="External"/><Relationship Id="rId4" Type="http://schemas.openxmlformats.org/officeDocument/2006/relationships/image" Target="../media/image48.jpeg"/></Relationships>
</file>

<file path=ppt/slides/_rels/slide75.xml.rels><?xml version="1.0" encoding="UTF-8" standalone="yes"?>
<Relationships xmlns="http://schemas.openxmlformats.org/package/2006/relationships"><Relationship Id="rId8" Type="http://schemas.openxmlformats.org/officeDocument/2006/relationships/hyperlink" Target="http://www.scienceprofonline.com/" TargetMode="External"/><Relationship Id="rId3" Type="http://schemas.openxmlformats.org/officeDocument/2006/relationships/image" Target="../media/image49.jpeg"/><Relationship Id="rId7" Type="http://schemas.openxmlformats.org/officeDocument/2006/relationships/hyperlink" Target="http://www.scienceprofonline.com/virtual-micro-main.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en.wikipedia.org/wiki/File:Nightingale-mortality.jpg" TargetMode="External"/><Relationship Id="rId5" Type="http://schemas.openxmlformats.org/officeDocument/2006/relationships/hyperlink" Target="http://en.wikipedia.org/wiki/File:Florence_Nightingale_CDV_by_H_Lenthall.jpg" TargetMode="External"/><Relationship Id="rId4" Type="http://schemas.openxmlformats.org/officeDocument/2006/relationships/image" Target="../media/image50.jpeg"/></Relationships>
</file>

<file path=ppt/slides/_rels/slide76.xml.rels><?xml version="1.0" encoding="UTF-8" standalone="yes"?>
<Relationships xmlns="http://schemas.openxmlformats.org/package/2006/relationships"><Relationship Id="rId8" Type="http://schemas.openxmlformats.org/officeDocument/2006/relationships/hyperlink" Target="http://www.scienceprofonline.com/virtual-micro-main.html" TargetMode="External"/><Relationship Id="rId3" Type="http://schemas.openxmlformats.org/officeDocument/2006/relationships/image" Target="../media/image51.jpeg"/><Relationship Id="rId7"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en.wikipedia.org/wiki/File:Child_with_Smallpox_Bangladesh.jpg" TargetMode="External"/><Relationship Id="rId5" Type="http://schemas.openxmlformats.org/officeDocument/2006/relationships/hyperlink" Target="http://en.wikipedia.org/wiki/File:Edward_Jenner_by_James_Northcote.jpg" TargetMode="External"/><Relationship Id="rId4" Type="http://schemas.openxmlformats.org/officeDocument/2006/relationships/image" Target="../media/image52.jpeg"/><Relationship Id="rId9" Type="http://schemas.openxmlformats.org/officeDocument/2006/relationships/hyperlink" Target="http://www.scienceprofonline.com/"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www.scienceprofonline.com/virtual-micro-main.html" TargetMode="External"/><Relationship Id="rId3" Type="http://schemas.openxmlformats.org/officeDocument/2006/relationships/image" Target="../media/image54.jpeg"/><Relationship Id="rId7"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phil.cdc.gov/phil/home.asp" TargetMode="External"/><Relationship Id="rId5" Type="http://schemas.openxmlformats.org/officeDocument/2006/relationships/hyperlink" Target="http://en.wikipedia.org/wiki/File:Louis_Pasteur_by_Pierre_Lamy_Petit.jpg" TargetMode="External"/><Relationship Id="rId4" Type="http://schemas.openxmlformats.org/officeDocument/2006/relationships/image" Target="../media/image55.jpeg"/><Relationship Id="rId9" Type="http://schemas.openxmlformats.org/officeDocument/2006/relationships/hyperlink" Target="http://www.scienceprofonline.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hyperlink" Target="http://www.scienceprofonline.com/"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hyperlink" Target="http://www.scienceprofonline.com/virtual-micro-main.html" TargetMode="External"/><Relationship Id="rId5" Type="http://schemas.openxmlformats.org/officeDocument/2006/relationships/image" Target="../media/image58.jpeg"/><Relationship Id="rId4" Type="http://schemas.openxmlformats.org/officeDocument/2006/relationships/hyperlink" Target="http://en.wikipedia.org/wiki/File:Dr_G_Domagk.JPGhttp:/en.wikipedia.org/wiki/File:Dr_G_Domagk.JPG"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9.jpeg"/><Relationship Id="rId7" Type="http://schemas.openxmlformats.org/officeDocument/2006/relationships/hyperlink" Target="http://en.wikipedia.org/wiki/File:PenicillinPSAedit.jpg"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hyperlink" Target="http://en.wikipedia.org/wiki/File:Staphylococcus_aureus_(AB_Test).jpg" TargetMode="External"/><Relationship Id="rId5" Type="http://schemas.openxmlformats.org/officeDocument/2006/relationships/hyperlink" Target="http://phil.cdc.gov/phil/home.asp" TargetMode="External"/><Relationship Id="rId10" Type="http://schemas.openxmlformats.org/officeDocument/2006/relationships/hyperlink" Target="http://www.scienceprofonline.com/" TargetMode="External"/><Relationship Id="rId4" Type="http://schemas.openxmlformats.org/officeDocument/2006/relationships/image" Target="../media/image60.jpeg"/><Relationship Id="rId9" Type="http://schemas.openxmlformats.org/officeDocument/2006/relationships/hyperlink" Target="http://www.scienceprofonline.com/virtual-micro-main.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commons.wikimedia.org/wiki/File:Br%C3%A9guet_XIV_au_d%C3%A9collage_La_Fert%C3%A9_Alais_1994.jp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commons.wikimedia.org/wiki/File:BigHousePacked.JPG"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commons.wikimedia.org/wiki/File:40ef87e4e8.jpg"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hyperlink" Target="http://www.selectagents.gov/resources/List%20of%20Select%20Agents%20and%20Toxins_111708.pdf"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hyperlink" Target="http://images.google.com/imgres?imgurl=www.usafe.af.mil/direct/sg/anthrax/Pictures/anthrx22.jpg&amp;imgrefurl=http://www.usafe.af.mil/direct/sg/anthrax/Pictures.htm&amp;h=404&amp;w=606&amp;sz=56&amp;tbnid=gcDR8Y1K8bUJ:&amp;tbnh=88&amp;tbnw=132&amp;prev=/images?q=anthrax+meningitis&amp;svnum=10&amp;hl=en&amp;lr=&amp;ie=UTF-8&amp;oe=UTF-8&amp;sa=G" TargetMode="External"/><Relationship Id="rId3" Type="http://schemas.openxmlformats.org/officeDocument/2006/relationships/oleObject" Target="../embeddings/oleObject1.bin"/><Relationship Id="rId7" Type="http://schemas.openxmlformats.org/officeDocument/2006/relationships/image" Target="../media/image74.png"/><Relationship Id="rId12" Type="http://schemas.openxmlformats.org/officeDocument/2006/relationships/hyperlink" Target="http://www.usafe.af.mil/direct/sg/anthrax/Pictures/anthrx22.jpg"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3.png"/><Relationship Id="rId11" Type="http://schemas.openxmlformats.org/officeDocument/2006/relationships/image" Target="../media/image70.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www.cdc.gov/Tularemia/Tul_Signssymptoms.html" TargetMode="External"/><Relationship Id="rId3" Type="http://schemas.openxmlformats.org/officeDocument/2006/relationships/image" Target="../media/image77.jpeg"/><Relationship Id="rId7" Type="http://schemas.openxmlformats.org/officeDocument/2006/relationships/image" Target="../media/image76.png"/><Relationship Id="rId2" Type="http://schemas.openxmlformats.org/officeDocument/2006/relationships/hyperlink" Target="http://images.google.com/imgres?imgurl=beaglesunlimited.com/Photos/Tularemiainfection2.jpg&amp;imgrefurl=http://www.sp.uconn.edu/~bi102vc/102f01/terry/bioterrorism.html&amp;h=453&amp;w=689&amp;sz=60&amp;tbnid=ZE_REfxUDNUJ:&amp;tbnh=90&amp;tbnw=136&amp;prev=/images?q=tularemia&amp;start=20&amp;svnum=10&amp;hl=en&amp;lr=&amp;ie=UTF-8&amp;oe=UTF-8&amp;sa=N" TargetMode="External"/><Relationship Id="rId1" Type="http://schemas.openxmlformats.org/officeDocument/2006/relationships/slideLayout" Target="../slideLayouts/slideLayout6.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hyperlink" Target="http://images.google.com/imgres?imgurl=www.patientcareonline.com/be_core/content/journals/p/data/2002/0415/screen/tularemia.jpg&amp;imgrefurl=http://www.patientcareonline.com/be_core/content/journals/p/data/2002/0415/screen/&amp;h=172&amp;w=256&amp;sz=9&amp;tbnid=UOkH8e3eu80J:&amp;tbnh=71&amp;tbnw=105&amp;prev=/images?q=tularemia&amp;start=20&amp;svnum=10&amp;hl=en&amp;lr=&amp;ie=UTF-8&amp;oe=UTF-8&amp;sa=N" TargetMode="External"/><Relationship Id="rId9" Type="http://schemas.openxmlformats.org/officeDocument/2006/relationships/image" Target="../media/image70.png"/></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hyperlink" Target="http://www.stylelist.com/blog/tag/anti-aging/" TargetMode="External"/><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a:xfrm>
            <a:off x="0" y="274638"/>
            <a:ext cx="8229600" cy="1143000"/>
          </a:xfrm>
        </p:spPr>
        <p:txBody>
          <a:bodyPr/>
          <a:lstStyle/>
          <a:p>
            <a:pPr eaLnBrk="1" hangingPunct="1"/>
            <a:r>
              <a:rPr lang="en-GB" smtClean="0"/>
              <a:t>Microbiology</a:t>
            </a:r>
          </a:p>
        </p:txBody>
      </p:sp>
      <p:sp>
        <p:nvSpPr>
          <p:cNvPr id="2051" name="Rectangle 3"/>
          <p:cNvSpPr>
            <a:spLocks noGrp="1" noChangeArrowheads="1"/>
          </p:cNvSpPr>
          <p:nvPr>
            <p:ph type="body" idx="4294967295"/>
          </p:nvPr>
        </p:nvSpPr>
        <p:spPr>
          <a:xfrm>
            <a:off x="0" y="1600200"/>
            <a:ext cx="8001000" cy="4525963"/>
          </a:xfrm>
        </p:spPr>
        <p:txBody>
          <a:bodyPr/>
          <a:lstStyle/>
          <a:p>
            <a:pPr eaLnBrk="1" hangingPunct="1"/>
            <a:r>
              <a:rPr lang="en-GB" smtClean="0"/>
              <a:t>INTRODUCTION TO MICROBIOLOGY</a:t>
            </a:r>
          </a:p>
          <a:p>
            <a:pPr eaLnBrk="1" hangingPunct="1"/>
            <a:endParaRPr lang="en-GB" smtClean="0"/>
          </a:p>
          <a:p>
            <a:pPr eaLnBrk="1" hangingPunct="1">
              <a:buFontTx/>
              <a:buNone/>
            </a:pPr>
            <a:endParaRPr lang="en-GB"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eaLnBrk="1" hangingPunct="1"/>
            <a:r>
              <a:rPr lang="en-GB" smtClean="0"/>
              <a:t>Family tree of micro-organisms</a:t>
            </a:r>
            <a:endParaRPr lang="en-US" smtClean="0"/>
          </a:p>
        </p:txBody>
      </p:sp>
      <p:pic>
        <p:nvPicPr>
          <p:cNvPr id="11267" name="Picture 4" descr="tree"/>
          <p:cNvPicPr>
            <a:picLocks noGrp="1" noChangeAspect="1" noChangeArrowheads="1"/>
          </p:cNvPicPr>
          <p:nvPr>
            <p:ph idx="1"/>
          </p:nvPr>
        </p:nvPicPr>
        <p:blipFill>
          <a:blip r:embed="rId2" cstate="print"/>
          <a:stretch>
            <a:fillRect/>
          </a:stretch>
        </p:blipFill>
        <p:spPr>
          <a:xfrm>
            <a:off x="2542032" y="1830324"/>
            <a:ext cx="4059936" cy="4416552"/>
          </a:xfrm>
          <a:noFill/>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ebola">
            <a:hlinkClick r:id="rId2"/>
          </p:cNvPr>
          <p:cNvPicPr>
            <a:picLocks noChangeAspect="1" noChangeArrowheads="1"/>
          </p:cNvPicPr>
          <p:nvPr/>
        </p:nvPicPr>
        <p:blipFill>
          <a:blip r:embed="rId3"/>
          <a:srcRect/>
          <a:stretch>
            <a:fillRect/>
          </a:stretch>
        </p:blipFill>
        <p:spPr bwMode="auto">
          <a:xfrm>
            <a:off x="6248400" y="4419600"/>
            <a:ext cx="2492375" cy="2000250"/>
          </a:xfrm>
          <a:prstGeom prst="rect">
            <a:avLst/>
          </a:prstGeom>
          <a:noFill/>
          <a:ln w="9525">
            <a:noFill/>
            <a:miter lim="800000"/>
            <a:headEnd/>
            <a:tailEnd/>
          </a:ln>
        </p:spPr>
      </p:pic>
      <p:sp>
        <p:nvSpPr>
          <p:cNvPr id="38915" name="Rectangle 3"/>
          <p:cNvSpPr>
            <a:spLocks noGrp="1" noChangeArrowheads="1"/>
          </p:cNvSpPr>
          <p:nvPr>
            <p:ph type="title"/>
          </p:nvPr>
        </p:nvSpPr>
        <p:spPr/>
        <p:txBody>
          <a:bodyPr/>
          <a:lstStyle/>
          <a:p>
            <a:pPr eaLnBrk="1" hangingPunct="1"/>
            <a:r>
              <a:rPr lang="en-US" smtClean="0">
                <a:ea typeface="ＭＳ Ｐゴシック" pitchFamily="-112" charset="-128"/>
              </a:rPr>
              <a:t>Hemorrhagic Viruses</a:t>
            </a:r>
          </a:p>
        </p:txBody>
      </p:sp>
      <p:sp>
        <p:nvSpPr>
          <p:cNvPr id="38916" name="Rectangle 4"/>
          <p:cNvSpPr>
            <a:spLocks noGrp="1" noChangeArrowheads="1"/>
          </p:cNvSpPr>
          <p:nvPr>
            <p:ph type="body" sz="half" idx="1"/>
          </p:nvPr>
        </p:nvSpPr>
        <p:spPr>
          <a:xfrm>
            <a:off x="533400" y="1600200"/>
            <a:ext cx="4419600" cy="4800600"/>
          </a:xfrm>
        </p:spPr>
        <p:txBody>
          <a:bodyPr/>
          <a:lstStyle/>
          <a:p>
            <a:pPr eaLnBrk="1" hangingPunct="1"/>
            <a:r>
              <a:rPr lang="en-US" sz="2800" smtClean="0">
                <a:ea typeface="ＭＳ Ｐゴシック" pitchFamily="-112" charset="-128"/>
              </a:rPr>
              <a:t>Ebola, Marburg, Yellow Fever, Lassa</a:t>
            </a:r>
          </a:p>
          <a:p>
            <a:pPr eaLnBrk="1" hangingPunct="1"/>
            <a:r>
              <a:rPr lang="en-US" sz="2800" smtClean="0">
                <a:ea typeface="ＭＳ Ｐゴシック" pitchFamily="-112" charset="-128"/>
              </a:rPr>
              <a:t>Viral syndrome with hemorrhagic complications</a:t>
            </a:r>
          </a:p>
          <a:p>
            <a:pPr eaLnBrk="1" hangingPunct="1"/>
            <a:r>
              <a:rPr lang="en-US" sz="2800" smtClean="0">
                <a:ea typeface="ＭＳ Ｐゴシック" pitchFamily="-112" charset="-128"/>
              </a:rPr>
              <a:t>High fatalities with Ebola (80%)</a:t>
            </a:r>
          </a:p>
          <a:p>
            <a:pPr eaLnBrk="1" hangingPunct="1"/>
            <a:r>
              <a:rPr lang="en-US" sz="2800" smtClean="0">
                <a:ea typeface="ＭＳ Ｐゴシック" pitchFamily="-112" charset="-128"/>
              </a:rPr>
              <a:t>No treatments, few vaccines (YF)</a:t>
            </a:r>
          </a:p>
          <a:p>
            <a:pPr eaLnBrk="1" hangingPunct="1"/>
            <a:r>
              <a:rPr lang="en-US" sz="2800" smtClean="0">
                <a:ea typeface="ＭＳ Ｐゴシック" pitchFamily="-112" charset="-128"/>
              </a:rPr>
              <a:t>Person-person spread</a:t>
            </a:r>
          </a:p>
        </p:txBody>
      </p:sp>
      <p:sp>
        <p:nvSpPr>
          <p:cNvPr id="38917" name="Slide Number Placeholder 7"/>
          <p:cNvSpPr>
            <a:spLocks noGrp="1"/>
          </p:cNvSpPr>
          <p:nvPr>
            <p:ph type="sldNum" sz="quarter" idx="12"/>
          </p:nvPr>
        </p:nvSpPr>
        <p:spPr>
          <a:xfrm>
            <a:off x="6705600" y="6400800"/>
            <a:ext cx="1905000" cy="457200"/>
          </a:xfrm>
          <a:noFill/>
        </p:spPr>
        <p:txBody>
          <a:bodyPr/>
          <a:lstStyle/>
          <a:p>
            <a:fld id="{4A709772-2950-44CC-B427-DDDC40E9860C}" type="slidenum">
              <a:rPr lang="en-US"/>
              <a:pPr/>
              <a:t>100</a:t>
            </a:fld>
            <a:endParaRPr lang="en-US"/>
          </a:p>
        </p:txBody>
      </p:sp>
      <p:pic>
        <p:nvPicPr>
          <p:cNvPr id="38918" name="Picture 6" descr="C:\Users\cmumm\AppData\Local\Temp\ebola.jpg"/>
          <p:cNvPicPr>
            <a:picLocks noChangeAspect="1" noChangeArrowheads="1"/>
          </p:cNvPicPr>
          <p:nvPr/>
        </p:nvPicPr>
        <p:blipFill>
          <a:blip r:embed="rId4"/>
          <a:srcRect/>
          <a:stretch>
            <a:fillRect/>
          </a:stretch>
        </p:blipFill>
        <p:spPr bwMode="auto">
          <a:xfrm>
            <a:off x="5410200" y="1600200"/>
            <a:ext cx="1731963" cy="2428875"/>
          </a:xfrm>
          <a:prstGeom prst="rect">
            <a:avLst/>
          </a:prstGeom>
          <a:noFill/>
          <a:ln w="9525">
            <a:noFill/>
            <a:miter lim="800000"/>
            <a:headEnd/>
            <a:tailEnd/>
          </a:ln>
        </p:spPr>
      </p:pic>
      <p:grpSp>
        <p:nvGrpSpPr>
          <p:cNvPr id="2" name="Group 8"/>
          <p:cNvGrpSpPr>
            <a:grpSpLocks/>
          </p:cNvGrpSpPr>
          <p:nvPr/>
        </p:nvGrpSpPr>
        <p:grpSpPr bwMode="auto">
          <a:xfrm>
            <a:off x="6248400" y="6375400"/>
            <a:ext cx="2101850" cy="246063"/>
            <a:chOff x="228600" y="6461122"/>
            <a:chExt cx="2102199" cy="246380"/>
          </a:xfrm>
        </p:grpSpPr>
        <p:sp>
          <p:nvSpPr>
            <p:cNvPr id="38923" name="Rectangle 215"/>
            <p:cNvSpPr>
              <a:spLocks noChangeArrowheads="1"/>
            </p:cNvSpPr>
            <p:nvPr/>
          </p:nvSpPr>
          <p:spPr bwMode="auto">
            <a:xfrm>
              <a:off x="898530" y="6461122"/>
              <a:ext cx="1432269" cy="246380"/>
            </a:xfrm>
            <a:prstGeom prst="rect">
              <a:avLst/>
            </a:prstGeom>
            <a:noFill/>
            <a:ln w="12700">
              <a:noFill/>
              <a:miter lim="800000"/>
              <a:headEnd/>
              <a:tailEnd/>
            </a:ln>
          </p:spPr>
          <p:txBody>
            <a:bodyPr wrap="none">
              <a:spAutoFit/>
            </a:bodyPr>
            <a:lstStyle/>
            <a:p>
              <a:r>
                <a:rPr lang="en-US" sz="1000">
                  <a:latin typeface="Arial" charset="0"/>
                </a:rPr>
                <a:t>Source Undetermined</a:t>
              </a:r>
            </a:p>
          </p:txBody>
        </p:sp>
        <p:pic>
          <p:nvPicPr>
            <p:cNvPr id="38924" name="Picture 29"/>
            <p:cNvPicPr>
              <a:picLocks noChangeAspect="1" noChangeArrowheads="1"/>
            </p:cNvPicPr>
            <p:nvPr/>
          </p:nvPicPr>
          <p:blipFill>
            <a:blip r:embed="rId5"/>
            <a:srcRect/>
            <a:stretch>
              <a:fillRect/>
            </a:stretch>
          </p:blipFill>
          <p:spPr bwMode="auto">
            <a:xfrm>
              <a:off x="228600" y="6519064"/>
              <a:ext cx="738188" cy="138112"/>
            </a:xfrm>
            <a:prstGeom prst="rect">
              <a:avLst/>
            </a:prstGeom>
            <a:noFill/>
            <a:ln w="9525">
              <a:noFill/>
              <a:round/>
              <a:headEnd/>
              <a:tailEnd/>
            </a:ln>
          </p:spPr>
        </p:pic>
      </p:grpSp>
      <p:grpSp>
        <p:nvGrpSpPr>
          <p:cNvPr id="3" name="Group 8"/>
          <p:cNvGrpSpPr>
            <a:grpSpLocks/>
          </p:cNvGrpSpPr>
          <p:nvPr/>
        </p:nvGrpSpPr>
        <p:grpSpPr bwMode="auto">
          <a:xfrm>
            <a:off x="5408613" y="3978275"/>
            <a:ext cx="4114800" cy="400050"/>
            <a:chOff x="228600" y="6461131"/>
            <a:chExt cx="4115208" cy="400369"/>
          </a:xfrm>
        </p:grpSpPr>
        <p:sp>
          <p:nvSpPr>
            <p:cNvPr id="38921" name="Rectangle 215"/>
            <p:cNvSpPr>
              <a:spLocks noChangeArrowheads="1"/>
            </p:cNvSpPr>
            <p:nvPr/>
          </p:nvSpPr>
          <p:spPr bwMode="auto">
            <a:xfrm>
              <a:off x="898530" y="6461131"/>
              <a:ext cx="3445278" cy="400369"/>
            </a:xfrm>
            <a:prstGeom prst="rect">
              <a:avLst/>
            </a:prstGeom>
            <a:noFill/>
            <a:ln w="12700">
              <a:noFill/>
              <a:miter lim="800000"/>
              <a:headEnd/>
              <a:tailEnd/>
            </a:ln>
          </p:spPr>
          <p:txBody>
            <a:bodyPr>
              <a:spAutoFit/>
            </a:bodyPr>
            <a:lstStyle/>
            <a:p>
              <a:r>
                <a:rPr lang="en-US" sz="1000">
                  <a:latin typeface="Arial" charset="0"/>
                  <a:cs typeface="Arial" charset="0"/>
                </a:rPr>
                <a:t>Dr. Lyle Conrad, Joel G. Breman, CDC PHIL #7201</a:t>
              </a:r>
            </a:p>
            <a:p>
              <a:r>
                <a:rPr lang="en-US" sz="1000">
                  <a:cs typeface="Arial" charset="0"/>
                </a:rPr>
                <a:t>        </a:t>
              </a:r>
            </a:p>
          </p:txBody>
        </p:sp>
        <p:pic>
          <p:nvPicPr>
            <p:cNvPr id="38922" name="Picture 29"/>
            <p:cNvPicPr>
              <a:picLocks noChangeAspect="1" noChangeArrowheads="1"/>
            </p:cNvPicPr>
            <p:nvPr/>
          </p:nvPicPr>
          <p:blipFill>
            <a:blip r:embed="rId5"/>
            <a:srcRect/>
            <a:stretch>
              <a:fillRect/>
            </a:stretch>
          </p:blipFill>
          <p:spPr bwMode="auto">
            <a:xfrm>
              <a:off x="228600" y="6519064"/>
              <a:ext cx="738188" cy="138112"/>
            </a:xfrm>
            <a:prstGeom prst="rect">
              <a:avLst/>
            </a:prstGeom>
            <a:noFill/>
            <a:ln w="9525">
              <a:noFill/>
              <a:round/>
              <a:headEnd/>
              <a:tailEnd/>
            </a:ln>
          </p:spPr>
        </p:pic>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a:xfrm>
            <a:off x="609600" y="0"/>
            <a:ext cx="7772400" cy="838200"/>
          </a:xfrm>
        </p:spPr>
        <p:txBody>
          <a:bodyPr/>
          <a:lstStyle/>
          <a:p>
            <a:pPr eaLnBrk="1" hangingPunct="1"/>
            <a:r>
              <a:rPr lang="en-US" smtClean="0">
                <a:ea typeface="ＭＳ Ｐゴシック" pitchFamily="-112" charset="-128"/>
              </a:rPr>
              <a:t>Plague-</a:t>
            </a:r>
            <a:r>
              <a:rPr lang="en-US" i="1" smtClean="0">
                <a:ea typeface="ＭＳ Ｐゴシック" pitchFamily="-112" charset="-128"/>
              </a:rPr>
              <a:t>Yersinia pestis</a:t>
            </a:r>
            <a:endParaRPr lang="en-US" smtClean="0">
              <a:ea typeface="ＭＳ Ｐゴシック" pitchFamily="-112" charset="-128"/>
            </a:endParaRPr>
          </a:p>
        </p:txBody>
      </p:sp>
      <p:sp>
        <p:nvSpPr>
          <p:cNvPr id="39943" name="Slide Number Placeholder 9"/>
          <p:cNvSpPr>
            <a:spLocks noGrp="1"/>
          </p:cNvSpPr>
          <p:nvPr>
            <p:ph type="sldNum" sz="quarter" idx="12"/>
          </p:nvPr>
        </p:nvSpPr>
        <p:spPr>
          <a:noFill/>
        </p:spPr>
        <p:txBody>
          <a:bodyPr/>
          <a:lstStyle/>
          <a:p>
            <a:fld id="{B2D29ED9-AE7F-41BE-989A-37899BC56AD0}" type="slidenum">
              <a:rPr lang="en-US"/>
              <a:pPr/>
              <a:t>101</a:t>
            </a:fld>
            <a:endParaRPr lang="en-US"/>
          </a:p>
        </p:txBody>
      </p:sp>
      <p:pic>
        <p:nvPicPr>
          <p:cNvPr id="39939" name="Picture 6"/>
          <p:cNvPicPr>
            <a:picLocks noChangeAspect="1" noChangeArrowheads="1"/>
          </p:cNvPicPr>
          <p:nvPr/>
        </p:nvPicPr>
        <p:blipFill>
          <a:blip r:embed="rId2"/>
          <a:srcRect l="29268" t="36044"/>
          <a:stretch>
            <a:fillRect/>
          </a:stretch>
        </p:blipFill>
        <p:spPr bwMode="auto">
          <a:xfrm>
            <a:off x="228600" y="3200400"/>
            <a:ext cx="3048000" cy="2238375"/>
          </a:xfrm>
          <a:prstGeom prst="rect">
            <a:avLst/>
          </a:prstGeom>
          <a:noFill/>
          <a:ln w="9525">
            <a:noFill/>
            <a:miter lim="800000"/>
            <a:headEnd/>
            <a:tailEnd/>
          </a:ln>
        </p:spPr>
      </p:pic>
      <p:pic>
        <p:nvPicPr>
          <p:cNvPr id="39940" name="Picture 7" descr="buboonneck">
            <a:hlinkClick r:id="rId3"/>
          </p:cNvPr>
          <p:cNvPicPr>
            <a:picLocks noChangeAspect="1" noChangeArrowheads="1"/>
          </p:cNvPicPr>
          <p:nvPr/>
        </p:nvPicPr>
        <p:blipFill>
          <a:blip r:embed="rId4"/>
          <a:srcRect/>
          <a:stretch>
            <a:fillRect/>
          </a:stretch>
        </p:blipFill>
        <p:spPr bwMode="auto">
          <a:xfrm>
            <a:off x="6248400" y="1066800"/>
            <a:ext cx="2200275" cy="1524000"/>
          </a:xfrm>
          <a:prstGeom prst="rect">
            <a:avLst/>
          </a:prstGeom>
          <a:noFill/>
          <a:ln w="9525">
            <a:noFill/>
            <a:miter lim="800000"/>
            <a:headEnd/>
            <a:tailEnd/>
          </a:ln>
        </p:spPr>
      </p:pic>
      <p:pic>
        <p:nvPicPr>
          <p:cNvPr id="39941" name="Picture 8" descr="bubo"/>
          <p:cNvPicPr>
            <a:picLocks noChangeAspect="1" noChangeArrowheads="1"/>
          </p:cNvPicPr>
          <p:nvPr/>
        </p:nvPicPr>
        <p:blipFill>
          <a:blip r:embed="rId5"/>
          <a:srcRect/>
          <a:stretch>
            <a:fillRect/>
          </a:stretch>
        </p:blipFill>
        <p:spPr bwMode="auto">
          <a:xfrm>
            <a:off x="3657600" y="1524000"/>
            <a:ext cx="3048000" cy="2003425"/>
          </a:xfrm>
          <a:prstGeom prst="rect">
            <a:avLst/>
          </a:prstGeom>
          <a:noFill/>
          <a:ln w="9525">
            <a:noFill/>
            <a:miter lim="800000"/>
            <a:headEnd/>
            <a:tailEnd/>
          </a:ln>
        </p:spPr>
      </p:pic>
      <p:sp>
        <p:nvSpPr>
          <p:cNvPr id="39942" name="Text Box 9"/>
          <p:cNvSpPr txBox="1">
            <a:spLocks noChangeArrowheads="1"/>
          </p:cNvSpPr>
          <p:nvPr/>
        </p:nvSpPr>
        <p:spPr bwMode="auto">
          <a:xfrm>
            <a:off x="4572000" y="3733800"/>
            <a:ext cx="1216025" cy="457200"/>
          </a:xfrm>
          <a:prstGeom prst="rect">
            <a:avLst/>
          </a:prstGeom>
          <a:noFill/>
          <a:ln w="9525">
            <a:noFill/>
            <a:miter lim="800000"/>
            <a:headEnd/>
            <a:tailEnd/>
          </a:ln>
        </p:spPr>
        <p:txBody>
          <a:bodyPr wrap="none">
            <a:spAutoFit/>
          </a:bodyPr>
          <a:lstStyle/>
          <a:p>
            <a:r>
              <a:rPr lang="en-US"/>
              <a:t>Bubonic</a:t>
            </a:r>
          </a:p>
        </p:txBody>
      </p:sp>
      <p:pic>
        <p:nvPicPr>
          <p:cNvPr id="39944" name="Picture 10"/>
          <p:cNvPicPr>
            <a:picLocks noChangeAspect="1" noChangeArrowheads="1"/>
          </p:cNvPicPr>
          <p:nvPr/>
        </p:nvPicPr>
        <p:blipFill>
          <a:blip r:embed="rId6"/>
          <a:srcRect/>
          <a:stretch>
            <a:fillRect/>
          </a:stretch>
        </p:blipFill>
        <p:spPr bwMode="auto">
          <a:xfrm>
            <a:off x="762000" y="914400"/>
            <a:ext cx="1695450" cy="1819275"/>
          </a:xfrm>
          <a:prstGeom prst="rect">
            <a:avLst/>
          </a:prstGeom>
          <a:noFill/>
          <a:ln w="9525">
            <a:noFill/>
            <a:miter lim="800000"/>
            <a:headEnd/>
            <a:tailEnd/>
          </a:ln>
        </p:spPr>
      </p:pic>
      <p:grpSp>
        <p:nvGrpSpPr>
          <p:cNvPr id="2" name="Group 8"/>
          <p:cNvGrpSpPr>
            <a:grpSpLocks/>
          </p:cNvGrpSpPr>
          <p:nvPr/>
        </p:nvGrpSpPr>
        <p:grpSpPr bwMode="auto">
          <a:xfrm>
            <a:off x="228600" y="5367338"/>
            <a:ext cx="2101850" cy="246062"/>
            <a:chOff x="228600" y="6461122"/>
            <a:chExt cx="2102199" cy="246380"/>
          </a:xfrm>
        </p:grpSpPr>
        <p:sp>
          <p:nvSpPr>
            <p:cNvPr id="39953" name="Rectangle 215"/>
            <p:cNvSpPr>
              <a:spLocks noChangeArrowheads="1"/>
            </p:cNvSpPr>
            <p:nvPr/>
          </p:nvSpPr>
          <p:spPr bwMode="auto">
            <a:xfrm>
              <a:off x="898530" y="6461122"/>
              <a:ext cx="1432269" cy="246380"/>
            </a:xfrm>
            <a:prstGeom prst="rect">
              <a:avLst/>
            </a:prstGeom>
            <a:noFill/>
            <a:ln w="12700">
              <a:noFill/>
              <a:miter lim="800000"/>
              <a:headEnd/>
              <a:tailEnd/>
            </a:ln>
          </p:spPr>
          <p:txBody>
            <a:bodyPr wrap="none">
              <a:spAutoFit/>
            </a:bodyPr>
            <a:lstStyle/>
            <a:p>
              <a:r>
                <a:rPr lang="en-US" sz="1000">
                  <a:latin typeface="Arial" charset="0"/>
                </a:rPr>
                <a:t>Source Undetermined</a:t>
              </a:r>
            </a:p>
          </p:txBody>
        </p:sp>
        <p:pic>
          <p:nvPicPr>
            <p:cNvPr id="39954" name="Picture 29"/>
            <p:cNvPicPr>
              <a:picLocks noChangeAspect="1" noChangeArrowheads="1"/>
            </p:cNvPicPr>
            <p:nvPr/>
          </p:nvPicPr>
          <p:blipFill>
            <a:blip r:embed="rId7"/>
            <a:srcRect/>
            <a:stretch>
              <a:fillRect/>
            </a:stretch>
          </p:blipFill>
          <p:spPr bwMode="auto">
            <a:xfrm>
              <a:off x="228600" y="6519064"/>
              <a:ext cx="738188" cy="138112"/>
            </a:xfrm>
            <a:prstGeom prst="rect">
              <a:avLst/>
            </a:prstGeom>
            <a:noFill/>
            <a:ln w="9525">
              <a:noFill/>
              <a:round/>
              <a:headEnd/>
              <a:tailEnd/>
            </a:ln>
          </p:spPr>
        </p:pic>
      </p:grpSp>
      <p:grpSp>
        <p:nvGrpSpPr>
          <p:cNvPr id="3" name="Group 8"/>
          <p:cNvGrpSpPr>
            <a:grpSpLocks/>
          </p:cNvGrpSpPr>
          <p:nvPr/>
        </p:nvGrpSpPr>
        <p:grpSpPr bwMode="auto">
          <a:xfrm>
            <a:off x="6705600" y="2540000"/>
            <a:ext cx="2101850" cy="247650"/>
            <a:chOff x="228600" y="6461122"/>
            <a:chExt cx="2102199" cy="246380"/>
          </a:xfrm>
        </p:grpSpPr>
        <p:sp>
          <p:nvSpPr>
            <p:cNvPr id="39951" name="Rectangle 215"/>
            <p:cNvSpPr>
              <a:spLocks noChangeArrowheads="1"/>
            </p:cNvSpPr>
            <p:nvPr/>
          </p:nvSpPr>
          <p:spPr bwMode="auto">
            <a:xfrm>
              <a:off x="898530" y="6461122"/>
              <a:ext cx="1432269" cy="246380"/>
            </a:xfrm>
            <a:prstGeom prst="rect">
              <a:avLst/>
            </a:prstGeom>
            <a:noFill/>
            <a:ln w="12700">
              <a:noFill/>
              <a:miter lim="800000"/>
              <a:headEnd/>
              <a:tailEnd/>
            </a:ln>
          </p:spPr>
          <p:txBody>
            <a:bodyPr wrap="none">
              <a:spAutoFit/>
            </a:bodyPr>
            <a:lstStyle/>
            <a:p>
              <a:r>
                <a:rPr lang="en-US" sz="1000">
                  <a:latin typeface="Arial" charset="0"/>
                </a:rPr>
                <a:t>Source Undetermined</a:t>
              </a:r>
            </a:p>
          </p:txBody>
        </p:sp>
        <p:pic>
          <p:nvPicPr>
            <p:cNvPr id="39952" name="Picture 29"/>
            <p:cNvPicPr>
              <a:picLocks noChangeAspect="1" noChangeArrowheads="1"/>
            </p:cNvPicPr>
            <p:nvPr/>
          </p:nvPicPr>
          <p:blipFill>
            <a:blip r:embed="rId7"/>
            <a:srcRect/>
            <a:stretch>
              <a:fillRect/>
            </a:stretch>
          </p:blipFill>
          <p:spPr bwMode="auto">
            <a:xfrm>
              <a:off x="228600" y="6519064"/>
              <a:ext cx="738188" cy="138112"/>
            </a:xfrm>
            <a:prstGeom prst="rect">
              <a:avLst/>
            </a:prstGeom>
            <a:noFill/>
            <a:ln w="9525">
              <a:noFill/>
              <a:round/>
              <a:headEnd/>
              <a:tailEnd/>
            </a:ln>
          </p:spPr>
        </p:pic>
      </p:grpSp>
      <p:sp>
        <p:nvSpPr>
          <p:cNvPr id="39947" name="Rectangle 215"/>
          <p:cNvSpPr>
            <a:spLocks noChangeArrowheads="1"/>
          </p:cNvSpPr>
          <p:nvPr/>
        </p:nvSpPr>
        <p:spPr bwMode="auto">
          <a:xfrm>
            <a:off x="4327525" y="3479800"/>
            <a:ext cx="1169988" cy="246063"/>
          </a:xfrm>
          <a:prstGeom prst="rect">
            <a:avLst/>
          </a:prstGeom>
          <a:noFill/>
          <a:ln w="12700">
            <a:noFill/>
            <a:miter lim="800000"/>
            <a:headEnd/>
            <a:tailEnd/>
          </a:ln>
        </p:spPr>
        <p:txBody>
          <a:bodyPr wrap="none">
            <a:spAutoFit/>
          </a:bodyPr>
          <a:lstStyle/>
          <a:p>
            <a:r>
              <a:rPr lang="en-US" sz="1000">
                <a:latin typeface="Arial" charset="0"/>
                <a:cs typeface="Arial" charset="0"/>
              </a:rPr>
              <a:t>CDC PHIL #2047</a:t>
            </a:r>
          </a:p>
        </p:txBody>
      </p:sp>
      <p:sp>
        <p:nvSpPr>
          <p:cNvPr id="39948" name="Rectangle 215"/>
          <p:cNvSpPr>
            <a:spLocks noChangeArrowheads="1"/>
          </p:cNvSpPr>
          <p:nvPr/>
        </p:nvSpPr>
        <p:spPr bwMode="auto">
          <a:xfrm>
            <a:off x="1431925" y="2684463"/>
            <a:ext cx="1722438" cy="400050"/>
          </a:xfrm>
          <a:prstGeom prst="rect">
            <a:avLst/>
          </a:prstGeom>
          <a:noFill/>
          <a:ln w="12700">
            <a:noFill/>
            <a:miter lim="800000"/>
            <a:headEnd/>
            <a:tailEnd/>
          </a:ln>
        </p:spPr>
        <p:txBody>
          <a:bodyPr wrap="none">
            <a:spAutoFit/>
          </a:bodyPr>
          <a:lstStyle/>
          <a:p>
            <a:r>
              <a:rPr lang="en-US" sz="1000">
                <a:latin typeface="Arial" charset="0"/>
                <a:cs typeface="Arial" charset="0"/>
              </a:rPr>
              <a:t>World Health Organization, </a:t>
            </a:r>
          </a:p>
          <a:p>
            <a:r>
              <a:rPr lang="en-US" sz="1000">
                <a:latin typeface="Arial" charset="0"/>
                <a:cs typeface="Arial" charset="0"/>
              </a:rPr>
              <a:t>CDC PHIL #463 </a:t>
            </a:r>
          </a:p>
        </p:txBody>
      </p:sp>
      <p:pic>
        <p:nvPicPr>
          <p:cNvPr id="39949" name="Picture 26"/>
          <p:cNvPicPr>
            <a:picLocks noChangeAspect="1" noChangeArrowheads="1"/>
          </p:cNvPicPr>
          <p:nvPr/>
        </p:nvPicPr>
        <p:blipFill>
          <a:blip r:embed="rId8"/>
          <a:srcRect/>
          <a:stretch>
            <a:fillRect/>
          </a:stretch>
        </p:blipFill>
        <p:spPr bwMode="auto">
          <a:xfrm>
            <a:off x="762000" y="2743200"/>
            <a:ext cx="736600" cy="138113"/>
          </a:xfrm>
          <a:prstGeom prst="rect">
            <a:avLst/>
          </a:prstGeom>
          <a:noFill/>
          <a:ln w="9525">
            <a:noFill/>
            <a:round/>
            <a:headEnd/>
            <a:tailEnd/>
          </a:ln>
        </p:spPr>
      </p:pic>
      <p:pic>
        <p:nvPicPr>
          <p:cNvPr id="39950" name="Picture 26"/>
          <p:cNvPicPr>
            <a:picLocks noChangeAspect="1" noChangeArrowheads="1"/>
          </p:cNvPicPr>
          <p:nvPr/>
        </p:nvPicPr>
        <p:blipFill>
          <a:blip r:embed="rId8"/>
          <a:srcRect/>
          <a:stretch>
            <a:fillRect/>
          </a:stretch>
        </p:blipFill>
        <p:spPr bwMode="auto">
          <a:xfrm>
            <a:off x="3657600" y="3538538"/>
            <a:ext cx="736600" cy="138112"/>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ea typeface="ＭＳ Ｐゴシック" pitchFamily="-112" charset="-128"/>
              </a:rPr>
              <a:t>Septicemic Plague</a:t>
            </a:r>
          </a:p>
        </p:txBody>
      </p:sp>
      <p:sp>
        <p:nvSpPr>
          <p:cNvPr id="40963" name="Slide Number Placeholder 6"/>
          <p:cNvSpPr>
            <a:spLocks noGrp="1"/>
          </p:cNvSpPr>
          <p:nvPr>
            <p:ph type="sldNum" sz="quarter" idx="12"/>
          </p:nvPr>
        </p:nvSpPr>
        <p:spPr>
          <a:noFill/>
        </p:spPr>
        <p:txBody>
          <a:bodyPr/>
          <a:lstStyle/>
          <a:p>
            <a:fld id="{A5F7389A-6A4C-4EAA-8771-9D2A6045D8EB}" type="slidenum">
              <a:rPr lang="en-US"/>
              <a:pPr/>
              <a:t>102</a:t>
            </a:fld>
            <a:endParaRPr lang="en-US"/>
          </a:p>
        </p:txBody>
      </p:sp>
      <p:grpSp>
        <p:nvGrpSpPr>
          <p:cNvPr id="2" name="Group 8"/>
          <p:cNvGrpSpPr>
            <a:grpSpLocks/>
          </p:cNvGrpSpPr>
          <p:nvPr/>
        </p:nvGrpSpPr>
        <p:grpSpPr bwMode="auto">
          <a:xfrm>
            <a:off x="4699000" y="5507038"/>
            <a:ext cx="2101850" cy="246062"/>
            <a:chOff x="228600" y="6461122"/>
            <a:chExt cx="2102199" cy="246380"/>
          </a:xfrm>
        </p:grpSpPr>
        <p:sp>
          <p:nvSpPr>
            <p:cNvPr id="40970" name="Rectangle 215"/>
            <p:cNvSpPr>
              <a:spLocks noChangeArrowheads="1"/>
            </p:cNvSpPr>
            <p:nvPr/>
          </p:nvSpPr>
          <p:spPr bwMode="auto">
            <a:xfrm>
              <a:off x="898530" y="6461122"/>
              <a:ext cx="1432269" cy="246380"/>
            </a:xfrm>
            <a:prstGeom prst="rect">
              <a:avLst/>
            </a:prstGeom>
            <a:noFill/>
            <a:ln w="12700">
              <a:noFill/>
              <a:miter lim="800000"/>
              <a:headEnd/>
              <a:tailEnd/>
            </a:ln>
          </p:spPr>
          <p:txBody>
            <a:bodyPr wrap="none">
              <a:spAutoFit/>
            </a:bodyPr>
            <a:lstStyle/>
            <a:p>
              <a:r>
                <a:rPr lang="en-US" sz="1000">
                  <a:latin typeface="Arial" charset="0"/>
                </a:rPr>
                <a:t>Source Undetermined</a:t>
              </a:r>
            </a:p>
          </p:txBody>
        </p:sp>
        <p:pic>
          <p:nvPicPr>
            <p:cNvPr id="40971" name="Picture 29"/>
            <p:cNvPicPr>
              <a:picLocks noChangeAspect="1" noChangeArrowheads="1"/>
            </p:cNvPicPr>
            <p:nvPr/>
          </p:nvPicPr>
          <p:blipFill>
            <a:blip r:embed="rId2"/>
            <a:srcRect/>
            <a:stretch>
              <a:fillRect/>
            </a:stretch>
          </p:blipFill>
          <p:spPr bwMode="auto">
            <a:xfrm>
              <a:off x="228600" y="6519064"/>
              <a:ext cx="738188" cy="138112"/>
            </a:xfrm>
            <a:prstGeom prst="rect">
              <a:avLst/>
            </a:prstGeom>
            <a:noFill/>
            <a:ln w="9525">
              <a:noFill/>
              <a:round/>
              <a:headEnd/>
              <a:tailEnd/>
            </a:ln>
          </p:spPr>
        </p:pic>
      </p:grpSp>
      <p:pic>
        <p:nvPicPr>
          <p:cNvPr id="40965" name="Picture 9" descr="Picture 1.png"/>
          <p:cNvPicPr>
            <a:picLocks noChangeAspect="1"/>
          </p:cNvPicPr>
          <p:nvPr/>
        </p:nvPicPr>
        <p:blipFill>
          <a:blip r:embed="rId3"/>
          <a:srcRect/>
          <a:stretch>
            <a:fillRect/>
          </a:stretch>
        </p:blipFill>
        <p:spPr bwMode="auto">
          <a:xfrm>
            <a:off x="4699000" y="1778000"/>
            <a:ext cx="2768600" cy="3784600"/>
          </a:xfrm>
          <a:prstGeom prst="rect">
            <a:avLst/>
          </a:prstGeom>
          <a:noFill/>
          <a:ln w="9525">
            <a:noFill/>
            <a:miter lim="800000"/>
            <a:headEnd/>
            <a:tailEnd/>
          </a:ln>
        </p:spPr>
      </p:pic>
      <p:pic>
        <p:nvPicPr>
          <p:cNvPr id="40966" name="Picture 3" descr="bw13a">
            <a:hlinkClick r:id="rId4"/>
          </p:cNvPr>
          <p:cNvPicPr>
            <a:picLocks noChangeAspect="1" noChangeArrowheads="1"/>
          </p:cNvPicPr>
          <p:nvPr/>
        </p:nvPicPr>
        <p:blipFill>
          <a:blip r:embed="rId5"/>
          <a:srcRect/>
          <a:stretch>
            <a:fillRect/>
          </a:stretch>
        </p:blipFill>
        <p:spPr bwMode="auto">
          <a:xfrm>
            <a:off x="1143000" y="1676400"/>
            <a:ext cx="2506663" cy="3810000"/>
          </a:xfrm>
          <a:prstGeom prst="rect">
            <a:avLst/>
          </a:prstGeom>
          <a:noFill/>
          <a:ln w="9525">
            <a:noFill/>
            <a:miter lim="800000"/>
            <a:headEnd/>
            <a:tailEnd/>
          </a:ln>
        </p:spPr>
      </p:pic>
      <p:grpSp>
        <p:nvGrpSpPr>
          <p:cNvPr id="3" name="Group 8"/>
          <p:cNvGrpSpPr>
            <a:grpSpLocks/>
          </p:cNvGrpSpPr>
          <p:nvPr/>
        </p:nvGrpSpPr>
        <p:grpSpPr bwMode="auto">
          <a:xfrm>
            <a:off x="1143000" y="5448300"/>
            <a:ext cx="2101850" cy="246063"/>
            <a:chOff x="228600" y="6461122"/>
            <a:chExt cx="2102199" cy="246380"/>
          </a:xfrm>
        </p:grpSpPr>
        <p:sp>
          <p:nvSpPr>
            <p:cNvPr id="40968" name="Rectangle 215"/>
            <p:cNvSpPr>
              <a:spLocks noChangeArrowheads="1"/>
            </p:cNvSpPr>
            <p:nvPr/>
          </p:nvSpPr>
          <p:spPr bwMode="auto">
            <a:xfrm>
              <a:off x="898530" y="6461122"/>
              <a:ext cx="1432269" cy="246380"/>
            </a:xfrm>
            <a:prstGeom prst="rect">
              <a:avLst/>
            </a:prstGeom>
            <a:noFill/>
            <a:ln w="12700">
              <a:noFill/>
              <a:miter lim="800000"/>
              <a:headEnd/>
              <a:tailEnd/>
            </a:ln>
          </p:spPr>
          <p:txBody>
            <a:bodyPr wrap="none">
              <a:spAutoFit/>
            </a:bodyPr>
            <a:lstStyle/>
            <a:p>
              <a:r>
                <a:rPr lang="en-US" sz="1000">
                  <a:latin typeface="Arial" charset="0"/>
                </a:rPr>
                <a:t>Source Undetermined</a:t>
              </a:r>
            </a:p>
          </p:txBody>
        </p:sp>
        <p:pic>
          <p:nvPicPr>
            <p:cNvPr id="40969" name="Picture 29"/>
            <p:cNvPicPr>
              <a:picLocks noChangeAspect="1" noChangeArrowheads="1"/>
            </p:cNvPicPr>
            <p:nvPr/>
          </p:nvPicPr>
          <p:blipFill>
            <a:blip r:embed="rId2"/>
            <a:srcRect/>
            <a:stretch>
              <a:fillRect/>
            </a:stretch>
          </p:blipFill>
          <p:spPr bwMode="auto">
            <a:xfrm>
              <a:off x="228600" y="6519064"/>
              <a:ext cx="738188" cy="138112"/>
            </a:xfrm>
            <a:prstGeom prst="rect">
              <a:avLst/>
            </a:prstGeom>
            <a:noFill/>
            <a:ln w="9525">
              <a:noFill/>
              <a:round/>
              <a:headEnd/>
              <a:tailEnd/>
            </a:ln>
          </p:spPr>
        </p:pic>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ea typeface="ＭＳ Ｐゴシック" pitchFamily="-112" charset="-128"/>
              </a:rPr>
              <a:t>Pneumonic Plague</a:t>
            </a:r>
          </a:p>
        </p:txBody>
      </p:sp>
      <p:sp>
        <p:nvSpPr>
          <p:cNvPr id="41987" name="Rectangle 3"/>
          <p:cNvSpPr>
            <a:spLocks noGrp="1" noChangeArrowheads="1"/>
          </p:cNvSpPr>
          <p:nvPr>
            <p:ph type="body" sz="half" idx="1"/>
          </p:nvPr>
        </p:nvSpPr>
        <p:spPr>
          <a:xfrm>
            <a:off x="685800" y="1676400"/>
            <a:ext cx="4343400" cy="4800600"/>
          </a:xfrm>
        </p:spPr>
        <p:txBody>
          <a:bodyPr/>
          <a:lstStyle/>
          <a:p>
            <a:pPr eaLnBrk="1" hangingPunct="1"/>
            <a:r>
              <a:rPr lang="en-US" sz="2800" smtClean="0">
                <a:ea typeface="ＭＳ Ｐゴシック" pitchFamily="-112" charset="-128"/>
              </a:rPr>
              <a:t>Most likely form in BT</a:t>
            </a:r>
          </a:p>
          <a:p>
            <a:pPr eaLnBrk="1" hangingPunct="1"/>
            <a:r>
              <a:rPr lang="en-US" sz="2800" smtClean="0">
                <a:ea typeface="ＭＳ Ｐゴシック" pitchFamily="-112" charset="-128"/>
              </a:rPr>
              <a:t>Mortality 80-90%</a:t>
            </a:r>
          </a:p>
          <a:p>
            <a:pPr eaLnBrk="1" hangingPunct="1"/>
            <a:r>
              <a:rPr lang="en-US" sz="2800" smtClean="0">
                <a:ea typeface="ＭＳ Ｐゴシック" pitchFamily="-112" charset="-128"/>
              </a:rPr>
              <a:t>Person-person transmission</a:t>
            </a:r>
          </a:p>
          <a:p>
            <a:pPr eaLnBrk="1" hangingPunct="1"/>
            <a:r>
              <a:rPr lang="en-US" sz="2800" smtClean="0">
                <a:ea typeface="ＭＳ Ｐゴシック" pitchFamily="-112" charset="-128"/>
              </a:rPr>
              <a:t>Tx- Streptomycin, IV ciprofloxicin or doxycycline</a:t>
            </a:r>
          </a:p>
          <a:p>
            <a:pPr eaLnBrk="1" hangingPunct="1"/>
            <a:r>
              <a:rPr lang="en-US" sz="2800" smtClean="0">
                <a:ea typeface="ＭＳ Ｐゴシック" pitchFamily="-112" charset="-128"/>
              </a:rPr>
              <a:t>Prophylaxis- oral cipro or doxy</a:t>
            </a:r>
          </a:p>
        </p:txBody>
      </p:sp>
      <p:pic>
        <p:nvPicPr>
          <p:cNvPr id="41991" name="Picture 7" descr="whi10040_fm-6"/>
          <p:cNvPicPr>
            <a:picLocks noGrp="1" noChangeAspect="1" noChangeArrowheads="1"/>
          </p:cNvPicPr>
          <p:nvPr>
            <p:ph type="clipArt" sz="half" idx="2"/>
          </p:nvPr>
        </p:nvPicPr>
        <p:blipFill>
          <a:blip r:embed="rId2"/>
          <a:srcRect/>
          <a:stretch>
            <a:fillRect/>
          </a:stretch>
        </p:blipFill>
        <p:spPr>
          <a:xfrm>
            <a:off x="5181600" y="2133600"/>
            <a:ext cx="3124200" cy="2446338"/>
          </a:xfrm>
          <a:noFill/>
        </p:spPr>
      </p:pic>
      <p:sp>
        <p:nvSpPr>
          <p:cNvPr id="41992" name="Slide Number Placeholder 9"/>
          <p:cNvSpPr>
            <a:spLocks noGrp="1"/>
          </p:cNvSpPr>
          <p:nvPr>
            <p:ph type="sldNum" sz="quarter" idx="12"/>
          </p:nvPr>
        </p:nvSpPr>
        <p:spPr>
          <a:noFill/>
        </p:spPr>
        <p:txBody>
          <a:bodyPr/>
          <a:lstStyle/>
          <a:p>
            <a:fld id="{8CFAF164-0629-42CA-B4A8-C122849ED45E}" type="slidenum">
              <a:rPr lang="en-US"/>
              <a:pPr/>
              <a:t>103</a:t>
            </a:fld>
            <a:endParaRPr lang="en-US"/>
          </a:p>
        </p:txBody>
      </p:sp>
      <p:sp>
        <p:nvSpPr>
          <p:cNvPr id="41988" name="Rectangle 4"/>
          <p:cNvSpPr>
            <a:spLocks noChangeArrowheads="1"/>
          </p:cNvSpPr>
          <p:nvPr/>
        </p:nvSpPr>
        <p:spPr bwMode="auto">
          <a:xfrm>
            <a:off x="1257300" y="835025"/>
            <a:ext cx="9144000" cy="0"/>
          </a:xfrm>
          <a:prstGeom prst="rect">
            <a:avLst/>
          </a:prstGeom>
          <a:solidFill>
            <a:srgbClr val="FFFFFF"/>
          </a:solidFill>
          <a:ln w="12700" cap="sq">
            <a:noFill/>
            <a:miter lim="800000"/>
            <a:headEnd type="none" w="sm" len="sm"/>
            <a:tailEnd type="none" w="sm" len="sm"/>
          </a:ln>
        </p:spPr>
        <p:txBody>
          <a:bodyPr lIns="0" rIns="0" bIns="0">
            <a:spAutoFit/>
          </a:bodyPr>
          <a:lstStyle/>
          <a:p>
            <a:endParaRPr lang="en-US"/>
          </a:p>
        </p:txBody>
      </p:sp>
      <p:sp>
        <p:nvSpPr>
          <p:cNvPr id="41989" name="Rectangle 5"/>
          <p:cNvSpPr>
            <a:spLocks noChangeArrowheads="1"/>
          </p:cNvSpPr>
          <p:nvPr/>
        </p:nvSpPr>
        <p:spPr bwMode="auto">
          <a:xfrm>
            <a:off x="1257300" y="835025"/>
            <a:ext cx="9144000" cy="0"/>
          </a:xfrm>
          <a:prstGeom prst="rect">
            <a:avLst/>
          </a:prstGeom>
          <a:solidFill>
            <a:srgbClr val="FFFFFF"/>
          </a:solidFill>
          <a:ln w="12700" cap="sq">
            <a:noFill/>
            <a:miter lim="800000"/>
            <a:headEnd type="none" w="sm" len="sm"/>
            <a:tailEnd type="none" w="sm" len="sm"/>
          </a:ln>
        </p:spPr>
        <p:txBody>
          <a:bodyPr>
            <a:spAutoFit/>
          </a:bodyPr>
          <a:lstStyle/>
          <a:p>
            <a:endParaRPr lang="en-US"/>
          </a:p>
        </p:txBody>
      </p:sp>
      <p:sp>
        <p:nvSpPr>
          <p:cNvPr id="41990" name="Rectangle 6"/>
          <p:cNvSpPr>
            <a:spLocks noChangeArrowheads="1"/>
          </p:cNvSpPr>
          <p:nvPr/>
        </p:nvSpPr>
        <p:spPr bwMode="auto">
          <a:xfrm>
            <a:off x="1257300" y="835025"/>
            <a:ext cx="9144000" cy="0"/>
          </a:xfrm>
          <a:prstGeom prst="rect">
            <a:avLst/>
          </a:prstGeom>
          <a:solidFill>
            <a:srgbClr val="FFFFDD"/>
          </a:solidFill>
          <a:ln w="12700" cap="sq">
            <a:noFill/>
            <a:miter lim="800000"/>
            <a:headEnd type="none" w="sm" len="sm"/>
            <a:tailEnd type="none" w="sm" len="sm"/>
          </a:ln>
        </p:spPr>
        <p:txBody>
          <a:bodyPr lIns="0">
            <a:spAutoFit/>
          </a:bodyPr>
          <a:lstStyle/>
          <a:p>
            <a:endParaRPr lang="en-US"/>
          </a:p>
        </p:txBody>
      </p:sp>
      <p:grpSp>
        <p:nvGrpSpPr>
          <p:cNvPr id="2" name="Group 8"/>
          <p:cNvGrpSpPr>
            <a:grpSpLocks/>
          </p:cNvGrpSpPr>
          <p:nvPr/>
        </p:nvGrpSpPr>
        <p:grpSpPr bwMode="auto">
          <a:xfrm>
            <a:off x="5181600" y="4538663"/>
            <a:ext cx="2101850" cy="246062"/>
            <a:chOff x="228600" y="6461122"/>
            <a:chExt cx="2102199" cy="246380"/>
          </a:xfrm>
        </p:grpSpPr>
        <p:sp>
          <p:nvSpPr>
            <p:cNvPr id="41994" name="Rectangle 215"/>
            <p:cNvSpPr>
              <a:spLocks noChangeArrowheads="1"/>
            </p:cNvSpPr>
            <p:nvPr/>
          </p:nvSpPr>
          <p:spPr bwMode="auto">
            <a:xfrm>
              <a:off x="898530" y="6461122"/>
              <a:ext cx="1432269" cy="246380"/>
            </a:xfrm>
            <a:prstGeom prst="rect">
              <a:avLst/>
            </a:prstGeom>
            <a:noFill/>
            <a:ln w="12700">
              <a:noFill/>
              <a:miter lim="800000"/>
              <a:headEnd/>
              <a:tailEnd/>
            </a:ln>
          </p:spPr>
          <p:txBody>
            <a:bodyPr wrap="none">
              <a:spAutoFit/>
            </a:bodyPr>
            <a:lstStyle/>
            <a:p>
              <a:r>
                <a:rPr lang="en-US" sz="1000">
                  <a:latin typeface="Arial" charset="0"/>
                </a:rPr>
                <a:t>Source Undetermined</a:t>
              </a:r>
            </a:p>
          </p:txBody>
        </p:sp>
        <p:pic>
          <p:nvPicPr>
            <p:cNvPr id="41995" name="Picture 29"/>
            <p:cNvPicPr>
              <a:picLocks noChangeAspect="1" noChangeArrowheads="1"/>
            </p:cNvPicPr>
            <p:nvPr/>
          </p:nvPicPr>
          <p:blipFill>
            <a:blip r:embed="rId3"/>
            <a:srcRect/>
            <a:stretch>
              <a:fillRect/>
            </a:stretch>
          </p:blipFill>
          <p:spPr bwMode="auto">
            <a:xfrm>
              <a:off x="228600" y="6519064"/>
              <a:ext cx="738188" cy="138112"/>
            </a:xfrm>
            <a:prstGeom prst="rect">
              <a:avLst/>
            </a:prstGeom>
            <a:noFill/>
            <a:ln w="9525">
              <a:noFill/>
              <a:round/>
              <a:headEnd/>
              <a:tailEnd/>
            </a:ln>
          </p:spPr>
        </p:pic>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457200" y="2286000"/>
            <a:ext cx="7772400" cy="1143000"/>
          </a:xfrm>
        </p:spPr>
        <p:txBody>
          <a:bodyPr/>
          <a:lstStyle/>
          <a:p>
            <a:pPr eaLnBrk="1" hangingPunct="1"/>
            <a:r>
              <a:rPr lang="en-US" smtClean="0">
                <a:ea typeface="ＭＳ Ｐゴシック" pitchFamily="-112" charset="-128"/>
              </a:rPr>
              <a:t>How would BT agents be disseminated?</a:t>
            </a:r>
          </a:p>
        </p:txBody>
      </p:sp>
      <p:sp>
        <p:nvSpPr>
          <p:cNvPr id="44035" name="Slide Number Placeholder 5"/>
          <p:cNvSpPr>
            <a:spLocks noGrp="1"/>
          </p:cNvSpPr>
          <p:nvPr>
            <p:ph type="sldNum" sz="quarter" idx="12"/>
          </p:nvPr>
        </p:nvSpPr>
        <p:spPr>
          <a:noFill/>
        </p:spPr>
        <p:txBody>
          <a:bodyPr/>
          <a:lstStyle/>
          <a:p>
            <a:fld id="{A40AA039-3E25-48AD-AEA2-BDB08684D608}" type="slidenum">
              <a:rPr lang="en-US"/>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1"/>
          <p:cNvSpPr>
            <a:spLocks noGrp="1"/>
          </p:cNvSpPr>
          <p:nvPr>
            <p:ph type="sldNum" sz="quarter" idx="12"/>
          </p:nvPr>
        </p:nvSpPr>
        <p:spPr>
          <a:noFill/>
        </p:spPr>
        <p:txBody>
          <a:bodyPr/>
          <a:lstStyle/>
          <a:p>
            <a:fld id="{28745E3F-AFA9-44A6-B5BA-ABEA9372F9E7}" type="slidenum">
              <a:rPr lang="en-US"/>
              <a:pPr/>
              <a:t>105</a:t>
            </a:fld>
            <a:endParaRPr lang="en-US"/>
          </a:p>
        </p:txBody>
      </p:sp>
      <p:sp>
        <p:nvSpPr>
          <p:cNvPr id="45059" name="Rectangle 3"/>
          <p:cNvSpPr txBox="1">
            <a:spLocks noChangeArrowheads="1"/>
          </p:cNvSpPr>
          <p:nvPr/>
        </p:nvSpPr>
        <p:spPr bwMode="auto">
          <a:xfrm>
            <a:off x="1143000" y="838200"/>
            <a:ext cx="6400800" cy="4114800"/>
          </a:xfrm>
          <a:prstGeom prst="rect">
            <a:avLst/>
          </a:prstGeom>
          <a:noFill/>
          <a:ln w="9525">
            <a:noFill/>
            <a:miter lim="800000"/>
            <a:headEnd/>
            <a:tailEnd/>
          </a:ln>
        </p:spPr>
        <p:txBody>
          <a:bodyPr/>
          <a:lstStyle/>
          <a:p>
            <a:pPr marL="342900" indent="-342900">
              <a:spcBef>
                <a:spcPct val="20000"/>
              </a:spcBef>
              <a:buFont typeface="Arial" charset="0"/>
              <a:buChar char="•"/>
            </a:pPr>
            <a:endParaRPr lang="en-US" sz="3200"/>
          </a:p>
          <a:p>
            <a:pPr marL="342900" indent="-342900">
              <a:spcBef>
                <a:spcPct val="20000"/>
              </a:spcBef>
              <a:buFont typeface="Arial" charset="0"/>
              <a:buChar char="•"/>
            </a:pPr>
            <a:r>
              <a:rPr lang="en-US" sz="3200"/>
              <a:t>Food</a:t>
            </a:r>
          </a:p>
          <a:p>
            <a:pPr marL="342900" indent="-342900">
              <a:spcBef>
                <a:spcPct val="20000"/>
              </a:spcBef>
              <a:buFont typeface="Arial" charset="0"/>
              <a:buChar char="•"/>
            </a:pPr>
            <a:endParaRPr lang="en-US" sz="3200"/>
          </a:p>
          <a:p>
            <a:pPr marL="342900" indent="-342900">
              <a:spcBef>
                <a:spcPct val="20000"/>
              </a:spcBef>
              <a:buFont typeface="Arial" charset="0"/>
              <a:buChar char="•"/>
            </a:pPr>
            <a:r>
              <a:rPr lang="en-US" sz="3200"/>
              <a:t>Water</a:t>
            </a:r>
          </a:p>
          <a:p>
            <a:pPr marL="342900" indent="-342900">
              <a:spcBef>
                <a:spcPct val="20000"/>
              </a:spcBef>
              <a:buFont typeface="Arial" charset="0"/>
              <a:buChar char="•"/>
            </a:pPr>
            <a:endParaRPr lang="en-US" sz="3200"/>
          </a:p>
          <a:p>
            <a:pPr marL="342900" indent="-342900">
              <a:spcBef>
                <a:spcPct val="20000"/>
              </a:spcBef>
              <a:buFont typeface="Arial" charset="0"/>
              <a:buChar char="•"/>
            </a:pPr>
            <a:r>
              <a:rPr lang="en-US" sz="3200"/>
              <a:t>Zoonotic</a:t>
            </a:r>
          </a:p>
          <a:p>
            <a:pPr marL="342900" indent="-342900">
              <a:spcBef>
                <a:spcPct val="20000"/>
              </a:spcBef>
              <a:buFont typeface="Arial" charset="0"/>
              <a:buChar char="•"/>
            </a:pPr>
            <a:endParaRPr lang="en-US" sz="3200"/>
          </a:p>
          <a:p>
            <a:pPr marL="342900" indent="-342900">
              <a:spcBef>
                <a:spcPct val="20000"/>
              </a:spcBef>
              <a:buFont typeface="Arial" charset="0"/>
              <a:buChar char="•"/>
            </a:pPr>
            <a:r>
              <a:rPr lang="en-US" sz="3200"/>
              <a:t>Aerosol</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2286000"/>
            <a:ext cx="7772400" cy="1143000"/>
          </a:xfrm>
        </p:spPr>
        <p:txBody>
          <a:bodyPr/>
          <a:lstStyle/>
          <a:p>
            <a:pPr eaLnBrk="1" hangingPunct="1"/>
            <a:r>
              <a:rPr lang="en-US" smtClean="0">
                <a:ea typeface="ＭＳ Ｐゴシック" pitchFamily="-112" charset="-128"/>
              </a:rPr>
              <a:t>How would a BT attack be detected?</a:t>
            </a:r>
          </a:p>
        </p:txBody>
      </p:sp>
      <p:sp>
        <p:nvSpPr>
          <p:cNvPr id="46083" name="Slide Number Placeholder 5"/>
          <p:cNvSpPr>
            <a:spLocks noGrp="1"/>
          </p:cNvSpPr>
          <p:nvPr>
            <p:ph type="sldNum" sz="quarter" idx="12"/>
          </p:nvPr>
        </p:nvSpPr>
        <p:spPr>
          <a:noFill/>
        </p:spPr>
        <p:txBody>
          <a:bodyPr/>
          <a:lstStyle/>
          <a:p>
            <a:fld id="{43F5D48B-32F9-4ADF-BA2B-F8765E46A9A4}" type="slidenum">
              <a:rPr lang="en-US"/>
              <a:pPr/>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ea typeface="ＭＳ Ｐゴシック" pitchFamily="-112" charset="-128"/>
              </a:rPr>
              <a:t>Clues to a BT Attack</a:t>
            </a:r>
          </a:p>
        </p:txBody>
      </p:sp>
      <p:sp>
        <p:nvSpPr>
          <p:cNvPr id="47107" name="Rectangle 3"/>
          <p:cNvSpPr>
            <a:spLocks noGrp="1" noChangeArrowheads="1"/>
          </p:cNvSpPr>
          <p:nvPr>
            <p:ph idx="1"/>
          </p:nvPr>
        </p:nvSpPr>
        <p:spPr/>
        <p:txBody>
          <a:bodyPr/>
          <a:lstStyle/>
          <a:p>
            <a:pPr eaLnBrk="1" hangingPunct="1">
              <a:lnSpc>
                <a:spcPct val="90000"/>
              </a:lnSpc>
            </a:pPr>
            <a:r>
              <a:rPr lang="en-US" sz="2800" smtClean="0">
                <a:ea typeface="ＭＳ Ｐゴシック" pitchFamily="-112" charset="-128"/>
              </a:rPr>
              <a:t>A large number of ill persons presenting at the same time with a similar disease, especially the following syndromes:</a:t>
            </a:r>
          </a:p>
          <a:p>
            <a:pPr lvl="1" eaLnBrk="1" hangingPunct="1">
              <a:lnSpc>
                <a:spcPct val="90000"/>
              </a:lnSpc>
              <a:buFontTx/>
              <a:buChar char="o"/>
            </a:pPr>
            <a:r>
              <a:rPr lang="en-US" sz="2400" smtClean="0">
                <a:ea typeface="ＭＳ Ｐゴシック" pitchFamily="-112" charset="-128"/>
              </a:rPr>
              <a:t>Flaccid paralysis (botulinum toxin)</a:t>
            </a:r>
          </a:p>
          <a:p>
            <a:pPr lvl="1" eaLnBrk="1" hangingPunct="1">
              <a:lnSpc>
                <a:spcPct val="90000"/>
              </a:lnSpc>
              <a:buFontTx/>
              <a:buChar char="o"/>
            </a:pPr>
            <a:r>
              <a:rPr lang="en-US" sz="2400" smtClean="0">
                <a:ea typeface="ＭＳ Ｐゴシック" pitchFamily="-112" charset="-128"/>
              </a:rPr>
              <a:t>Hemorrhagic fevers (Ebola, Lassa fever)</a:t>
            </a:r>
          </a:p>
          <a:p>
            <a:pPr lvl="1" eaLnBrk="1" hangingPunct="1">
              <a:lnSpc>
                <a:spcPct val="90000"/>
              </a:lnSpc>
              <a:buFontTx/>
              <a:buChar char="o"/>
            </a:pPr>
            <a:r>
              <a:rPr lang="en-US" sz="2400" smtClean="0">
                <a:ea typeface="ＭＳ Ｐゴシック" pitchFamily="-112" charset="-128"/>
              </a:rPr>
              <a:t>Vesicular/pustular rash with considerable mortality (smallpox)</a:t>
            </a:r>
          </a:p>
          <a:p>
            <a:pPr lvl="1" eaLnBrk="1" hangingPunct="1">
              <a:lnSpc>
                <a:spcPct val="90000"/>
              </a:lnSpc>
              <a:buFontTx/>
              <a:buChar char="o"/>
            </a:pPr>
            <a:r>
              <a:rPr lang="en-US" sz="2400" smtClean="0">
                <a:ea typeface="ＭＳ Ｐゴシック" pitchFamily="-112" charset="-128"/>
              </a:rPr>
              <a:t>Influenza-like illness associated with a widened mediastinum on chest X-ray and/or meningitis (anthrax)</a:t>
            </a:r>
          </a:p>
          <a:p>
            <a:pPr lvl="1" eaLnBrk="1" hangingPunct="1">
              <a:lnSpc>
                <a:spcPct val="90000"/>
              </a:lnSpc>
              <a:buFontTx/>
              <a:buChar char="o"/>
            </a:pPr>
            <a:r>
              <a:rPr lang="en-US" sz="2400" smtClean="0">
                <a:ea typeface="ＭＳ Ｐゴシック" pitchFamily="-112" charset="-128"/>
              </a:rPr>
              <a:t>Pneumonia with painful lymphadenopathy (plague)</a:t>
            </a:r>
          </a:p>
        </p:txBody>
      </p:sp>
      <p:sp>
        <p:nvSpPr>
          <p:cNvPr id="47108" name="Slide Number Placeholder 5"/>
          <p:cNvSpPr>
            <a:spLocks noGrp="1"/>
          </p:cNvSpPr>
          <p:nvPr>
            <p:ph type="sldNum" sz="quarter" idx="12"/>
          </p:nvPr>
        </p:nvSpPr>
        <p:spPr>
          <a:noFill/>
        </p:spPr>
        <p:txBody>
          <a:bodyPr/>
          <a:lstStyle/>
          <a:p>
            <a:fld id="{F3D67DEB-B935-4BDC-952A-EB072FAA036A}" type="slidenum">
              <a:rPr lang="en-US"/>
              <a:pPr/>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ea typeface="ＭＳ Ｐゴシック" pitchFamily="-112" charset="-128"/>
              </a:rPr>
              <a:t>Clues to a BT Attack</a:t>
            </a:r>
          </a:p>
        </p:txBody>
      </p:sp>
      <p:sp>
        <p:nvSpPr>
          <p:cNvPr id="48131" name="Rectangle 3"/>
          <p:cNvSpPr>
            <a:spLocks noGrp="1" noChangeArrowheads="1"/>
          </p:cNvSpPr>
          <p:nvPr>
            <p:ph idx="1"/>
          </p:nvPr>
        </p:nvSpPr>
        <p:spPr/>
        <p:txBody>
          <a:bodyPr/>
          <a:lstStyle/>
          <a:p>
            <a:pPr eaLnBrk="1" hangingPunct="1"/>
            <a:r>
              <a:rPr lang="en-US" sz="2800" smtClean="0">
                <a:ea typeface="ＭＳ Ｐゴシック" pitchFamily="-112" charset="-128"/>
              </a:rPr>
              <a:t>Illness in animals and humans concurrently</a:t>
            </a:r>
          </a:p>
          <a:p>
            <a:pPr eaLnBrk="1" hangingPunct="1"/>
            <a:r>
              <a:rPr lang="en-US" sz="2800" smtClean="0">
                <a:ea typeface="ＭＳ Ｐゴシック" pitchFamily="-112" charset="-128"/>
              </a:rPr>
              <a:t>A large number of unexplained deaths, especially in young healthy adults</a:t>
            </a:r>
          </a:p>
          <a:p>
            <a:pPr eaLnBrk="1" hangingPunct="1"/>
            <a:r>
              <a:rPr lang="en-US" sz="2800" smtClean="0">
                <a:ea typeface="ＭＳ Ｐゴシック" pitchFamily="-112" charset="-128"/>
              </a:rPr>
              <a:t>A single case of an uncommon organism (e.g., smallpox, pulmonary anthrax, Ebola)</a:t>
            </a:r>
          </a:p>
          <a:p>
            <a:pPr eaLnBrk="1" hangingPunct="1"/>
            <a:r>
              <a:rPr lang="en-US" sz="2800" smtClean="0">
                <a:ea typeface="ＭＳ Ｐゴシック" pitchFamily="-112" charset="-128"/>
              </a:rPr>
              <a:t>Multiple disease entities presenting in one patient</a:t>
            </a:r>
          </a:p>
          <a:p>
            <a:pPr eaLnBrk="1" hangingPunct="1"/>
            <a:r>
              <a:rPr lang="en-US" sz="2800" smtClean="0">
                <a:ea typeface="ＭＳ Ｐゴシック" pitchFamily="-112" charset="-128"/>
              </a:rPr>
              <a:t>An unusual disease presentation (e.g., pneumonic instead of bubonic plague)</a:t>
            </a:r>
          </a:p>
        </p:txBody>
      </p:sp>
      <p:sp>
        <p:nvSpPr>
          <p:cNvPr id="48132" name="Slide Number Placeholder 5"/>
          <p:cNvSpPr>
            <a:spLocks noGrp="1"/>
          </p:cNvSpPr>
          <p:nvPr>
            <p:ph type="sldNum" sz="quarter" idx="12"/>
          </p:nvPr>
        </p:nvSpPr>
        <p:spPr>
          <a:noFill/>
        </p:spPr>
        <p:txBody>
          <a:bodyPr/>
          <a:lstStyle/>
          <a:p>
            <a:fld id="{697D69C3-A890-4294-A28D-0366F2ABC93B}" type="slidenum">
              <a:rPr lang="en-US"/>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ea typeface="ＭＳ Ｐゴシック" pitchFamily="-112" charset="-128"/>
              </a:rPr>
              <a:t>Clues to a BT Attack</a:t>
            </a:r>
          </a:p>
        </p:txBody>
      </p:sp>
      <p:sp>
        <p:nvSpPr>
          <p:cNvPr id="49155" name="Rectangle 3"/>
          <p:cNvSpPr>
            <a:spLocks noGrp="1" noChangeArrowheads="1"/>
          </p:cNvSpPr>
          <p:nvPr>
            <p:ph idx="1"/>
          </p:nvPr>
        </p:nvSpPr>
        <p:spPr/>
        <p:txBody>
          <a:bodyPr/>
          <a:lstStyle/>
          <a:p>
            <a:pPr eaLnBrk="1" hangingPunct="1">
              <a:lnSpc>
                <a:spcPct val="90000"/>
              </a:lnSpc>
            </a:pPr>
            <a:r>
              <a:rPr lang="en-US" sz="2800" smtClean="0">
                <a:ea typeface="ＭＳ Ｐゴシック" pitchFamily="-112" charset="-128"/>
              </a:rPr>
              <a:t>An unusual geographic distribution (e.g., Ebola in the U.S.)</a:t>
            </a:r>
          </a:p>
          <a:p>
            <a:pPr eaLnBrk="1" hangingPunct="1">
              <a:lnSpc>
                <a:spcPct val="90000"/>
              </a:lnSpc>
            </a:pPr>
            <a:r>
              <a:rPr lang="en-US" sz="2800" smtClean="0">
                <a:ea typeface="ＭＳ Ｐゴシック" pitchFamily="-112" charset="-128"/>
              </a:rPr>
              <a:t>An unusual seasonal pattern (e.g., influenza in summer)</a:t>
            </a:r>
          </a:p>
          <a:p>
            <a:pPr eaLnBrk="1" hangingPunct="1">
              <a:lnSpc>
                <a:spcPct val="90000"/>
              </a:lnSpc>
            </a:pPr>
            <a:r>
              <a:rPr lang="en-US" sz="2800" smtClean="0">
                <a:ea typeface="ＭＳ Ｐゴシック" pitchFamily="-112" charset="-128"/>
              </a:rPr>
              <a:t>An illness that fails to respond to usual antimicrobials or vaccines (e.g., engineered antibiotic/vaccine resistant anthrax)</a:t>
            </a:r>
          </a:p>
          <a:p>
            <a:pPr eaLnBrk="1" hangingPunct="1">
              <a:lnSpc>
                <a:spcPct val="90000"/>
              </a:lnSpc>
            </a:pPr>
            <a:r>
              <a:rPr lang="en-US" sz="2800" smtClean="0">
                <a:ea typeface="ＭＳ Ｐゴシック" pitchFamily="-112" charset="-128"/>
              </a:rPr>
              <a:t>Clusters of a similar illness in non-contiguous areas, domestic or foreign</a:t>
            </a:r>
          </a:p>
        </p:txBody>
      </p:sp>
      <p:sp>
        <p:nvSpPr>
          <p:cNvPr id="49156" name="Slide Number Placeholder 5"/>
          <p:cNvSpPr>
            <a:spLocks noGrp="1"/>
          </p:cNvSpPr>
          <p:nvPr>
            <p:ph type="sldNum" sz="quarter" idx="12"/>
          </p:nvPr>
        </p:nvSpPr>
        <p:spPr>
          <a:noFill/>
        </p:spPr>
        <p:txBody>
          <a:bodyPr/>
          <a:lstStyle/>
          <a:p>
            <a:fld id="{493AB0B5-7659-4974-A805-C97B19213D13}" type="slidenum">
              <a:rPr lang="en-US"/>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hangingPunct="1"/>
            <a:r>
              <a:rPr lang="en-GB" sz="4000" smtClean="0"/>
              <a:t>Pathogenicity of microbes</a:t>
            </a:r>
            <a:r>
              <a:rPr lang="en-US" sz="4000" smtClean="0"/>
              <a:t/>
            </a:r>
            <a:br>
              <a:rPr lang="en-US" sz="4000" smtClean="0"/>
            </a:br>
            <a:endParaRPr lang="en-US" sz="4000" smtClean="0"/>
          </a:p>
        </p:txBody>
      </p:sp>
      <p:pic>
        <p:nvPicPr>
          <p:cNvPr id="12291" name="Picture 4" descr="%"/>
          <p:cNvPicPr>
            <a:picLocks noGrp="1" noChangeAspect="1" noChangeArrowheads="1"/>
          </p:cNvPicPr>
          <p:nvPr>
            <p:ph idx="1"/>
          </p:nvPr>
        </p:nvPicPr>
        <p:blipFill>
          <a:blip r:embed="rId2" cstate="print"/>
          <a:srcRect/>
          <a:stretch>
            <a:fillRect/>
          </a:stretch>
        </p:blipFill>
        <p:spPr>
          <a:xfrm>
            <a:off x="381000" y="838200"/>
            <a:ext cx="8077200" cy="6477000"/>
          </a:xfr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p:cNvPicPr>
            <a:picLocks noChangeAspect="1" noChangeArrowheads="1"/>
          </p:cNvPicPr>
          <p:nvPr/>
        </p:nvPicPr>
        <p:blipFill>
          <a:blip r:embed="rId2"/>
          <a:srcRect/>
          <a:stretch>
            <a:fillRect/>
          </a:stretch>
        </p:blipFill>
        <p:spPr bwMode="auto">
          <a:xfrm>
            <a:off x="685800" y="268793"/>
            <a:ext cx="8001000" cy="6506308"/>
          </a:xfrm>
          <a:prstGeom prst="rect">
            <a:avLst/>
          </a:prstGeom>
          <a:noFill/>
          <a:ln w="9525">
            <a:noFill/>
            <a:miter lim="800000"/>
            <a:headEnd/>
            <a:tailEnd/>
          </a:ln>
        </p:spPr>
      </p:pic>
      <p:sp>
        <p:nvSpPr>
          <p:cNvPr id="51203" name="Slide Number Placeholder 4"/>
          <p:cNvSpPr>
            <a:spLocks noGrp="1"/>
          </p:cNvSpPr>
          <p:nvPr>
            <p:ph type="sldNum" sz="quarter" idx="12"/>
          </p:nvPr>
        </p:nvSpPr>
        <p:spPr>
          <a:noFill/>
        </p:spPr>
        <p:txBody>
          <a:bodyPr/>
          <a:lstStyle/>
          <a:p>
            <a:fld id="{9DE18C31-FF90-4F6C-B7E4-B8D4E9293A4C}" type="slidenum">
              <a:rPr lang="en-US"/>
              <a:pPr/>
              <a:t>110</a:t>
            </a:fld>
            <a:endParaRPr lang="en-US"/>
          </a:p>
        </p:txBody>
      </p:sp>
      <p:grpSp>
        <p:nvGrpSpPr>
          <p:cNvPr id="2" name="Group 8"/>
          <p:cNvGrpSpPr>
            <a:grpSpLocks/>
          </p:cNvGrpSpPr>
          <p:nvPr/>
        </p:nvGrpSpPr>
        <p:grpSpPr bwMode="auto">
          <a:xfrm>
            <a:off x="1676400" y="5715000"/>
            <a:ext cx="2101850" cy="246063"/>
            <a:chOff x="228600" y="6461122"/>
            <a:chExt cx="2102199" cy="246380"/>
          </a:xfrm>
        </p:grpSpPr>
        <p:sp>
          <p:nvSpPr>
            <p:cNvPr id="51205" name="Rectangle 215"/>
            <p:cNvSpPr>
              <a:spLocks noChangeArrowheads="1"/>
            </p:cNvSpPr>
            <p:nvPr/>
          </p:nvSpPr>
          <p:spPr bwMode="auto">
            <a:xfrm>
              <a:off x="898530" y="6461122"/>
              <a:ext cx="1432269" cy="246380"/>
            </a:xfrm>
            <a:prstGeom prst="rect">
              <a:avLst/>
            </a:prstGeom>
            <a:noFill/>
            <a:ln w="12700">
              <a:noFill/>
              <a:miter lim="800000"/>
              <a:headEnd/>
              <a:tailEnd/>
            </a:ln>
          </p:spPr>
          <p:txBody>
            <a:bodyPr wrap="none">
              <a:spAutoFit/>
            </a:bodyPr>
            <a:lstStyle/>
            <a:p>
              <a:r>
                <a:rPr lang="en-US" sz="1000">
                  <a:latin typeface="Arial" charset="0"/>
                </a:rPr>
                <a:t>Source Undetermined</a:t>
              </a:r>
            </a:p>
          </p:txBody>
        </p:sp>
        <p:pic>
          <p:nvPicPr>
            <p:cNvPr id="51206" name="Picture 29"/>
            <p:cNvPicPr>
              <a:picLocks noChangeAspect="1" noChangeArrowheads="1"/>
            </p:cNvPicPr>
            <p:nvPr/>
          </p:nvPicPr>
          <p:blipFill>
            <a:blip r:embed="rId3"/>
            <a:srcRect/>
            <a:stretch>
              <a:fillRect/>
            </a:stretch>
          </p:blipFill>
          <p:spPr bwMode="auto">
            <a:xfrm>
              <a:off x="228600" y="6519064"/>
              <a:ext cx="738188" cy="138112"/>
            </a:xfrm>
            <a:prstGeom prst="rect">
              <a:avLst/>
            </a:prstGeom>
            <a:noFill/>
            <a:ln w="9525">
              <a:noFill/>
              <a:round/>
              <a:headEnd/>
              <a:tailEnd/>
            </a:ln>
          </p:spPr>
        </p:pic>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Spox_016"/>
          <p:cNvPicPr>
            <a:picLocks noChangeAspect="1" noChangeArrowheads="1"/>
          </p:cNvPicPr>
          <p:nvPr/>
        </p:nvPicPr>
        <p:blipFill>
          <a:blip r:embed="rId2">
            <a:lum bright="6000"/>
          </a:blip>
          <a:srcRect/>
          <a:stretch>
            <a:fillRect/>
          </a:stretch>
        </p:blipFill>
        <p:spPr bwMode="auto">
          <a:xfrm>
            <a:off x="2819400" y="1219200"/>
            <a:ext cx="3413125" cy="5105400"/>
          </a:xfrm>
          <a:prstGeom prst="rect">
            <a:avLst/>
          </a:prstGeom>
          <a:noFill/>
          <a:ln w="9525">
            <a:noFill/>
            <a:miter lim="800000"/>
            <a:headEnd/>
            <a:tailEnd/>
          </a:ln>
        </p:spPr>
      </p:pic>
      <p:sp>
        <p:nvSpPr>
          <p:cNvPr id="60419" name="Slide Number Placeholder 4"/>
          <p:cNvSpPr>
            <a:spLocks noGrp="1"/>
          </p:cNvSpPr>
          <p:nvPr>
            <p:ph type="sldNum" sz="quarter" idx="12"/>
          </p:nvPr>
        </p:nvSpPr>
        <p:spPr>
          <a:noFill/>
        </p:spPr>
        <p:txBody>
          <a:bodyPr/>
          <a:lstStyle/>
          <a:p>
            <a:fld id="{650AE816-C4E3-4D86-9208-339885A91441}" type="slidenum">
              <a:rPr lang="en-US"/>
              <a:pPr/>
              <a:t>111</a:t>
            </a:fld>
            <a:endParaRPr lang="en-US"/>
          </a:p>
        </p:txBody>
      </p:sp>
      <p:grpSp>
        <p:nvGrpSpPr>
          <p:cNvPr id="2" name="Group 8"/>
          <p:cNvGrpSpPr>
            <a:grpSpLocks/>
          </p:cNvGrpSpPr>
          <p:nvPr/>
        </p:nvGrpSpPr>
        <p:grpSpPr bwMode="auto">
          <a:xfrm>
            <a:off x="2819400" y="6272213"/>
            <a:ext cx="2355850" cy="246062"/>
            <a:chOff x="228600" y="6461117"/>
            <a:chExt cx="2356503" cy="246539"/>
          </a:xfrm>
        </p:grpSpPr>
        <p:sp>
          <p:nvSpPr>
            <p:cNvPr id="60421" name="Rectangle 215"/>
            <p:cNvSpPr>
              <a:spLocks noChangeArrowheads="1"/>
            </p:cNvSpPr>
            <p:nvPr/>
          </p:nvSpPr>
          <p:spPr bwMode="auto">
            <a:xfrm>
              <a:off x="898531" y="6461117"/>
              <a:ext cx="1686572" cy="246539"/>
            </a:xfrm>
            <a:prstGeom prst="rect">
              <a:avLst/>
            </a:prstGeom>
            <a:noFill/>
            <a:ln w="12700">
              <a:noFill/>
              <a:miter lim="800000"/>
              <a:headEnd/>
              <a:tailEnd/>
            </a:ln>
          </p:spPr>
          <p:txBody>
            <a:bodyPr wrap="none">
              <a:spAutoFit/>
            </a:bodyPr>
            <a:lstStyle/>
            <a:p>
              <a:r>
                <a:rPr lang="en-US" sz="1000">
                  <a:latin typeface="Arial" charset="0"/>
                  <a:hlinkClick r:id="rId3"/>
                </a:rPr>
                <a:t>World Health Organization</a:t>
              </a:r>
              <a:endParaRPr lang="en-US" sz="1000">
                <a:latin typeface="Arial" charset="0"/>
              </a:endParaRPr>
            </a:p>
          </p:txBody>
        </p:sp>
        <p:pic>
          <p:nvPicPr>
            <p:cNvPr id="60422" name="Picture 29"/>
            <p:cNvPicPr>
              <a:picLocks noChangeAspect="1" noChangeArrowheads="1"/>
            </p:cNvPicPr>
            <p:nvPr/>
          </p:nvPicPr>
          <p:blipFill>
            <a:blip r:embed="rId4"/>
            <a:srcRect/>
            <a:stretch>
              <a:fillRect/>
            </a:stretch>
          </p:blipFill>
          <p:spPr bwMode="auto">
            <a:xfrm>
              <a:off x="228600" y="6519064"/>
              <a:ext cx="738188" cy="138112"/>
            </a:xfrm>
            <a:prstGeom prst="rect">
              <a:avLst/>
            </a:prstGeom>
            <a:noFill/>
            <a:ln w="9525">
              <a:noFill/>
              <a:round/>
              <a:headEnd/>
              <a:tailEnd/>
            </a:ln>
          </p:spPr>
        </p:pic>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ea typeface="ＭＳ Ｐゴシック" pitchFamily="-112" charset="-128"/>
              </a:rPr>
              <a:t>Smallpox: </a:t>
            </a:r>
            <a:br>
              <a:rPr lang="en-US" smtClean="0">
                <a:ea typeface="ＭＳ Ｐゴシック" pitchFamily="-112" charset="-128"/>
              </a:rPr>
            </a:br>
            <a:r>
              <a:rPr lang="en-US" smtClean="0">
                <a:ea typeface="ＭＳ Ｐゴシック" pitchFamily="-112" charset="-128"/>
              </a:rPr>
              <a:t>Clinical Features</a:t>
            </a:r>
          </a:p>
        </p:txBody>
      </p:sp>
      <p:sp>
        <p:nvSpPr>
          <p:cNvPr id="54275" name="Rectangle 3"/>
          <p:cNvSpPr>
            <a:spLocks noGrp="1" noChangeArrowheads="1"/>
          </p:cNvSpPr>
          <p:nvPr>
            <p:ph idx="1"/>
          </p:nvPr>
        </p:nvSpPr>
        <p:spPr/>
        <p:txBody>
          <a:bodyPr/>
          <a:lstStyle/>
          <a:p>
            <a:pPr eaLnBrk="1" hangingPunct="1">
              <a:lnSpc>
                <a:spcPct val="90000"/>
              </a:lnSpc>
            </a:pPr>
            <a:r>
              <a:rPr lang="en-US" sz="2800" smtClean="0">
                <a:ea typeface="ＭＳ Ｐゴシック" pitchFamily="-112" charset="-128"/>
              </a:rPr>
              <a:t>Prodrome (incubation 7-17 days)</a:t>
            </a:r>
            <a:endParaRPr lang="en-US" sz="2800" b="1" smtClean="0">
              <a:ea typeface="ＭＳ Ｐゴシック" pitchFamily="-112" charset="-128"/>
            </a:endParaRPr>
          </a:p>
          <a:p>
            <a:pPr lvl="1" eaLnBrk="1" hangingPunct="1">
              <a:lnSpc>
                <a:spcPct val="90000"/>
              </a:lnSpc>
            </a:pPr>
            <a:r>
              <a:rPr lang="en-US" sz="2400" b="1" smtClean="0">
                <a:ea typeface="ＭＳ Ｐゴシック" pitchFamily="-112" charset="-128"/>
              </a:rPr>
              <a:t>Acute onset of fever, malaise, headache, backache, vomiting, occasional delirium</a:t>
            </a:r>
          </a:p>
          <a:p>
            <a:pPr lvl="1" eaLnBrk="1" hangingPunct="1">
              <a:lnSpc>
                <a:spcPct val="90000"/>
              </a:lnSpc>
            </a:pPr>
            <a:r>
              <a:rPr lang="en-US" sz="2400" b="1" smtClean="0">
                <a:ea typeface="ＭＳ Ｐゴシック" pitchFamily="-112" charset="-128"/>
              </a:rPr>
              <a:t>Transient erythematous rash</a:t>
            </a:r>
          </a:p>
          <a:p>
            <a:pPr eaLnBrk="1" hangingPunct="1">
              <a:lnSpc>
                <a:spcPct val="90000"/>
              </a:lnSpc>
            </a:pPr>
            <a:r>
              <a:rPr lang="en-US" sz="2800" smtClean="0">
                <a:ea typeface="ＭＳ Ｐゴシック" pitchFamily="-112" charset="-128"/>
              </a:rPr>
              <a:t>Exanthem</a:t>
            </a:r>
            <a:endParaRPr lang="en-US" sz="2800" b="1" smtClean="0">
              <a:ea typeface="ＭＳ Ｐゴシック" pitchFamily="-112" charset="-128"/>
            </a:endParaRPr>
          </a:p>
          <a:p>
            <a:pPr lvl="1" eaLnBrk="1" hangingPunct="1">
              <a:lnSpc>
                <a:spcPct val="90000"/>
              </a:lnSpc>
            </a:pPr>
            <a:r>
              <a:rPr lang="en-US" sz="2400" b="1" smtClean="0">
                <a:ea typeface="ＭＳ Ｐゴシック" pitchFamily="-112" charset="-128"/>
              </a:rPr>
              <a:t>Begins face, hands, forearms </a:t>
            </a:r>
          </a:p>
          <a:p>
            <a:pPr lvl="1" eaLnBrk="1" hangingPunct="1">
              <a:lnSpc>
                <a:spcPct val="90000"/>
              </a:lnSpc>
            </a:pPr>
            <a:r>
              <a:rPr lang="en-US" sz="2400" b="1" smtClean="0">
                <a:ea typeface="ＭＳ Ｐゴシック" pitchFamily="-112" charset="-128"/>
              </a:rPr>
              <a:t>Spread to lower extremities then trunk over ~ 7 days  </a:t>
            </a:r>
          </a:p>
          <a:p>
            <a:pPr lvl="1" eaLnBrk="1" hangingPunct="1">
              <a:lnSpc>
                <a:spcPct val="90000"/>
              </a:lnSpc>
            </a:pPr>
            <a:r>
              <a:rPr lang="en-US" sz="2400" b="1" smtClean="0">
                <a:ea typeface="ＭＳ Ｐゴシック" pitchFamily="-112" charset="-128"/>
              </a:rPr>
              <a:t>Synchronous progression: macules --&gt; vesicles --&gt; pustules --&gt; scabs</a:t>
            </a:r>
          </a:p>
          <a:p>
            <a:pPr lvl="1" eaLnBrk="1" hangingPunct="1">
              <a:lnSpc>
                <a:spcPct val="90000"/>
              </a:lnSpc>
            </a:pPr>
            <a:r>
              <a:rPr lang="en-US" sz="2400" b="1" smtClean="0">
                <a:ea typeface="ＭＳ Ｐゴシック" pitchFamily="-112" charset="-128"/>
              </a:rPr>
              <a:t>Lesions on palms /soles</a:t>
            </a:r>
          </a:p>
        </p:txBody>
      </p:sp>
      <p:sp>
        <p:nvSpPr>
          <p:cNvPr id="54277" name="Slide Number Placeholder 6"/>
          <p:cNvSpPr>
            <a:spLocks noGrp="1"/>
          </p:cNvSpPr>
          <p:nvPr>
            <p:ph type="sldNum" sz="quarter" idx="12"/>
          </p:nvPr>
        </p:nvSpPr>
        <p:spPr>
          <a:noFill/>
        </p:spPr>
        <p:txBody>
          <a:bodyPr/>
          <a:lstStyle/>
          <a:p>
            <a:fld id="{8FA7030D-56F7-4140-99B8-1AACB6C6DC2F}" type="slidenum">
              <a:rPr lang="en-US"/>
              <a:pPr/>
              <a:t>112</a:t>
            </a:fld>
            <a:endParaRPr lang="en-US"/>
          </a:p>
        </p:txBody>
      </p:sp>
      <p:sp>
        <p:nvSpPr>
          <p:cNvPr id="54276" name="Text Box 4"/>
          <p:cNvSpPr txBox="1">
            <a:spLocks noChangeArrowheads="1"/>
          </p:cNvSpPr>
          <p:nvPr/>
        </p:nvSpPr>
        <p:spPr bwMode="auto">
          <a:xfrm>
            <a:off x="5672138" y="4662488"/>
            <a:ext cx="1116012" cy="336550"/>
          </a:xfrm>
          <a:prstGeom prst="rect">
            <a:avLst/>
          </a:prstGeom>
          <a:noFill/>
          <a:ln w="9525">
            <a:noFill/>
            <a:miter lim="800000"/>
            <a:headEnd/>
            <a:tailEnd/>
          </a:ln>
        </p:spPr>
        <p:txBody>
          <a:bodyPr wrap="none">
            <a:spAutoFit/>
          </a:bodyPr>
          <a:lstStyle/>
          <a:p>
            <a:pPr algn="ctr" eaLnBrk="0" hangingPunct="0"/>
            <a:r>
              <a:rPr lang="en-US" sz="1600">
                <a:solidFill>
                  <a:schemeClr val="bg1"/>
                </a:solidFill>
              </a:rPr>
              <a:t>USAMRICD</a:t>
            </a:r>
            <a:endParaRPr lang="en-US" sz="1400"/>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2463800" y="428625"/>
            <a:ext cx="2855913" cy="3305175"/>
          </a:xfrm>
          <a:prstGeom prst="rect">
            <a:avLst/>
          </a:prstGeom>
          <a:solidFill>
            <a:srgbClr val="FFADBD">
              <a:alpha val="50195"/>
            </a:srgbClr>
          </a:solidFill>
          <a:ln w="9525">
            <a:noFill/>
            <a:miter lim="800000"/>
            <a:headEnd/>
            <a:tailEnd/>
          </a:ln>
        </p:spPr>
        <p:txBody>
          <a:bodyPr wrap="none" anchor="ctr"/>
          <a:lstStyle/>
          <a:p>
            <a:endParaRPr lang="en-US"/>
          </a:p>
        </p:txBody>
      </p:sp>
      <p:sp>
        <p:nvSpPr>
          <p:cNvPr id="63491" name="Rectangle 3"/>
          <p:cNvSpPr>
            <a:spLocks noChangeArrowheads="1"/>
          </p:cNvSpPr>
          <p:nvPr/>
        </p:nvSpPr>
        <p:spPr bwMode="auto">
          <a:xfrm>
            <a:off x="5319713" y="444500"/>
            <a:ext cx="3209925" cy="3265488"/>
          </a:xfrm>
          <a:prstGeom prst="rect">
            <a:avLst/>
          </a:prstGeom>
          <a:solidFill>
            <a:srgbClr val="51FF51">
              <a:alpha val="50195"/>
            </a:srgbClr>
          </a:solidFill>
          <a:ln w="9525">
            <a:noFill/>
            <a:miter lim="800000"/>
            <a:headEnd/>
            <a:tailEnd/>
          </a:ln>
        </p:spPr>
        <p:txBody>
          <a:bodyPr wrap="none" anchor="ctr"/>
          <a:lstStyle/>
          <a:p>
            <a:endParaRPr lang="en-US"/>
          </a:p>
        </p:txBody>
      </p:sp>
      <p:sp>
        <p:nvSpPr>
          <p:cNvPr id="63492" name="Rectangle 4"/>
          <p:cNvSpPr>
            <a:spLocks noChangeArrowheads="1"/>
          </p:cNvSpPr>
          <p:nvPr/>
        </p:nvSpPr>
        <p:spPr bwMode="auto">
          <a:xfrm>
            <a:off x="2463800" y="428625"/>
            <a:ext cx="2855913" cy="546100"/>
          </a:xfrm>
          <a:prstGeom prst="rect">
            <a:avLst/>
          </a:prstGeom>
          <a:solidFill>
            <a:srgbClr val="A50021"/>
          </a:solidFill>
          <a:ln w="9525">
            <a:noFill/>
            <a:miter lim="800000"/>
            <a:headEnd/>
            <a:tailEnd/>
          </a:ln>
        </p:spPr>
        <p:txBody>
          <a:bodyPr wrap="none" anchor="ctr"/>
          <a:lstStyle/>
          <a:p>
            <a:endParaRPr lang="en-US"/>
          </a:p>
        </p:txBody>
      </p:sp>
      <p:sp>
        <p:nvSpPr>
          <p:cNvPr id="63493" name="Rectangle 5"/>
          <p:cNvSpPr>
            <a:spLocks noChangeArrowheads="1"/>
          </p:cNvSpPr>
          <p:nvPr/>
        </p:nvSpPr>
        <p:spPr bwMode="auto">
          <a:xfrm>
            <a:off x="5319713" y="431800"/>
            <a:ext cx="3209925" cy="547688"/>
          </a:xfrm>
          <a:prstGeom prst="rect">
            <a:avLst/>
          </a:prstGeom>
          <a:solidFill>
            <a:srgbClr val="008000"/>
          </a:solidFill>
          <a:ln w="9525">
            <a:noFill/>
            <a:miter lim="800000"/>
            <a:headEnd/>
            <a:tailEnd/>
          </a:ln>
        </p:spPr>
        <p:txBody>
          <a:bodyPr wrap="none" anchor="ctr"/>
          <a:lstStyle/>
          <a:p>
            <a:endParaRPr lang="en-US"/>
          </a:p>
        </p:txBody>
      </p:sp>
      <p:sp>
        <p:nvSpPr>
          <p:cNvPr id="63494" name="Text Box 6"/>
          <p:cNvSpPr txBox="1">
            <a:spLocks noChangeArrowheads="1"/>
          </p:cNvSpPr>
          <p:nvPr/>
        </p:nvSpPr>
        <p:spPr bwMode="auto">
          <a:xfrm>
            <a:off x="2540000" y="457200"/>
            <a:ext cx="2779713" cy="457200"/>
          </a:xfrm>
          <a:prstGeom prst="rect">
            <a:avLst/>
          </a:prstGeom>
          <a:noFill/>
          <a:ln w="9525">
            <a:noFill/>
            <a:miter lim="800000"/>
            <a:headEnd/>
            <a:tailEnd/>
          </a:ln>
        </p:spPr>
        <p:txBody>
          <a:bodyPr>
            <a:spAutoFit/>
          </a:bodyPr>
          <a:lstStyle/>
          <a:p>
            <a:pPr algn="ctr" eaLnBrk="0" hangingPunct="0"/>
            <a:r>
              <a:rPr lang="en-GB" b="1">
                <a:solidFill>
                  <a:schemeClr val="bg1"/>
                </a:solidFill>
                <a:latin typeface="Arial" charset="0"/>
              </a:rPr>
              <a:t>SMALLPOX</a:t>
            </a:r>
            <a:endParaRPr lang="en-GB" b="1">
              <a:solidFill>
                <a:srgbClr val="000066"/>
              </a:solidFill>
              <a:latin typeface="Arial Narrow" pitchFamily="-112" charset="0"/>
            </a:endParaRPr>
          </a:p>
        </p:txBody>
      </p:sp>
      <p:sp>
        <p:nvSpPr>
          <p:cNvPr id="63495" name="Text Box 7"/>
          <p:cNvSpPr txBox="1">
            <a:spLocks noChangeArrowheads="1"/>
          </p:cNvSpPr>
          <p:nvPr/>
        </p:nvSpPr>
        <p:spPr bwMode="auto">
          <a:xfrm>
            <a:off x="5319713" y="457200"/>
            <a:ext cx="3195637" cy="457200"/>
          </a:xfrm>
          <a:prstGeom prst="rect">
            <a:avLst/>
          </a:prstGeom>
          <a:noFill/>
          <a:ln w="9525">
            <a:noFill/>
            <a:miter lim="800000"/>
            <a:headEnd/>
            <a:tailEnd/>
          </a:ln>
        </p:spPr>
        <p:txBody>
          <a:bodyPr>
            <a:spAutoFit/>
          </a:bodyPr>
          <a:lstStyle/>
          <a:p>
            <a:pPr algn="ctr" eaLnBrk="0" hangingPunct="0"/>
            <a:r>
              <a:rPr lang="en-GB" b="1">
                <a:solidFill>
                  <a:schemeClr val="bg1"/>
                </a:solidFill>
                <a:latin typeface="Arial" charset="0"/>
              </a:rPr>
              <a:t>CHICKENPOX</a:t>
            </a:r>
            <a:endParaRPr lang="en-GB" b="1">
              <a:solidFill>
                <a:srgbClr val="000066"/>
              </a:solidFill>
              <a:latin typeface="Arial" charset="0"/>
            </a:endParaRPr>
          </a:p>
        </p:txBody>
      </p:sp>
      <p:sp>
        <p:nvSpPr>
          <p:cNvPr id="63496" name="Text Box 8"/>
          <p:cNvSpPr txBox="1">
            <a:spLocks noChangeArrowheads="1"/>
          </p:cNvSpPr>
          <p:nvPr/>
        </p:nvSpPr>
        <p:spPr bwMode="auto">
          <a:xfrm>
            <a:off x="5511800" y="1057275"/>
            <a:ext cx="1641475"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At time of rash</a:t>
            </a:r>
          </a:p>
        </p:txBody>
      </p:sp>
      <p:sp>
        <p:nvSpPr>
          <p:cNvPr id="63497" name="Text Box 9"/>
          <p:cNvSpPr txBox="1">
            <a:spLocks noChangeArrowheads="1"/>
          </p:cNvSpPr>
          <p:nvPr/>
        </p:nvSpPr>
        <p:spPr bwMode="auto">
          <a:xfrm>
            <a:off x="2439988" y="1057275"/>
            <a:ext cx="2765425" cy="396875"/>
          </a:xfrm>
          <a:prstGeom prst="rect">
            <a:avLst/>
          </a:prstGeom>
          <a:noFill/>
          <a:ln w="9525">
            <a:noFill/>
            <a:miter lim="800000"/>
            <a:headEnd/>
            <a:tailEnd/>
          </a:ln>
        </p:spPr>
        <p:txBody>
          <a:bodyPr>
            <a:spAutoFit/>
          </a:bodyPr>
          <a:lstStyle/>
          <a:p>
            <a:pPr eaLnBrk="0" hangingPunct="0"/>
            <a:r>
              <a:rPr lang="en-GB" sz="2000" b="1">
                <a:solidFill>
                  <a:srgbClr val="000066"/>
                </a:solidFill>
                <a:latin typeface="Arial Narrow" pitchFamily="-112" charset="0"/>
              </a:rPr>
              <a:t>2–4 days before the rash</a:t>
            </a:r>
            <a:endParaRPr lang="en-GB" b="1">
              <a:solidFill>
                <a:srgbClr val="000066"/>
              </a:solidFill>
              <a:latin typeface="Arial Narrow" pitchFamily="-112" charset="0"/>
            </a:endParaRPr>
          </a:p>
        </p:txBody>
      </p:sp>
      <p:sp>
        <p:nvSpPr>
          <p:cNvPr id="63498" name="Text Box 10"/>
          <p:cNvSpPr txBox="1">
            <a:spLocks noChangeArrowheads="1"/>
          </p:cNvSpPr>
          <p:nvPr/>
        </p:nvSpPr>
        <p:spPr bwMode="auto">
          <a:xfrm>
            <a:off x="485775" y="1000125"/>
            <a:ext cx="1017588" cy="457200"/>
          </a:xfrm>
          <a:prstGeom prst="rect">
            <a:avLst/>
          </a:prstGeom>
          <a:noFill/>
          <a:ln w="9525">
            <a:noFill/>
            <a:miter lim="800000"/>
            <a:headEnd/>
            <a:tailEnd/>
          </a:ln>
        </p:spPr>
        <p:txBody>
          <a:bodyPr wrap="none">
            <a:spAutoFit/>
          </a:bodyPr>
          <a:lstStyle/>
          <a:p>
            <a:pPr eaLnBrk="0" hangingPunct="0"/>
            <a:r>
              <a:rPr lang="en-GB" b="1" i="1">
                <a:solidFill>
                  <a:srgbClr val="000066"/>
                </a:solidFill>
                <a:latin typeface="Arial Narrow" pitchFamily="-112" charset="0"/>
              </a:rPr>
              <a:t>FEVER</a:t>
            </a:r>
            <a:endParaRPr lang="en-GB" b="1">
              <a:solidFill>
                <a:srgbClr val="000066"/>
              </a:solidFill>
              <a:latin typeface="Arial Narrow" pitchFamily="-112" charset="0"/>
            </a:endParaRPr>
          </a:p>
        </p:txBody>
      </p:sp>
      <p:sp>
        <p:nvSpPr>
          <p:cNvPr id="63499" name="Text Box 11"/>
          <p:cNvSpPr txBox="1">
            <a:spLocks noChangeArrowheads="1"/>
          </p:cNvSpPr>
          <p:nvPr/>
        </p:nvSpPr>
        <p:spPr bwMode="auto">
          <a:xfrm>
            <a:off x="485775" y="1463675"/>
            <a:ext cx="893763" cy="457200"/>
          </a:xfrm>
          <a:prstGeom prst="rect">
            <a:avLst/>
          </a:prstGeom>
          <a:noFill/>
          <a:ln w="9525">
            <a:noFill/>
            <a:miter lim="800000"/>
            <a:headEnd/>
            <a:tailEnd/>
          </a:ln>
        </p:spPr>
        <p:txBody>
          <a:bodyPr wrap="none">
            <a:spAutoFit/>
          </a:bodyPr>
          <a:lstStyle/>
          <a:p>
            <a:pPr eaLnBrk="0" hangingPunct="0"/>
            <a:r>
              <a:rPr lang="en-GB" b="1" i="1">
                <a:solidFill>
                  <a:srgbClr val="000066"/>
                </a:solidFill>
                <a:latin typeface="Arial Narrow" pitchFamily="-112" charset="0"/>
              </a:rPr>
              <a:t>RASH</a:t>
            </a:r>
            <a:endParaRPr lang="en-GB" b="1">
              <a:solidFill>
                <a:srgbClr val="000066"/>
              </a:solidFill>
              <a:latin typeface="Arial Narrow" pitchFamily="-112" charset="0"/>
            </a:endParaRPr>
          </a:p>
        </p:txBody>
      </p:sp>
      <p:sp>
        <p:nvSpPr>
          <p:cNvPr id="63500" name="Text Box 12"/>
          <p:cNvSpPr txBox="1">
            <a:spLocks noChangeArrowheads="1"/>
          </p:cNvSpPr>
          <p:nvPr/>
        </p:nvSpPr>
        <p:spPr bwMode="auto">
          <a:xfrm>
            <a:off x="5511800" y="1776413"/>
            <a:ext cx="2532063"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Pocks in several stages</a:t>
            </a:r>
          </a:p>
        </p:txBody>
      </p:sp>
      <p:sp>
        <p:nvSpPr>
          <p:cNvPr id="63501" name="Text Box 13"/>
          <p:cNvSpPr txBox="1">
            <a:spLocks noChangeArrowheads="1"/>
          </p:cNvSpPr>
          <p:nvPr/>
        </p:nvSpPr>
        <p:spPr bwMode="auto">
          <a:xfrm>
            <a:off x="2439988" y="1776413"/>
            <a:ext cx="2233612"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Pocks at same stage</a:t>
            </a:r>
          </a:p>
        </p:txBody>
      </p:sp>
      <p:sp>
        <p:nvSpPr>
          <p:cNvPr id="63502" name="Text Box 14"/>
          <p:cNvSpPr txBox="1">
            <a:spLocks noChangeArrowheads="1"/>
          </p:cNvSpPr>
          <p:nvPr/>
        </p:nvSpPr>
        <p:spPr bwMode="auto">
          <a:xfrm>
            <a:off x="485775" y="1776413"/>
            <a:ext cx="1376363"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Appearance</a:t>
            </a:r>
          </a:p>
        </p:txBody>
      </p:sp>
      <p:sp>
        <p:nvSpPr>
          <p:cNvPr id="63503" name="Text Box 15"/>
          <p:cNvSpPr txBox="1">
            <a:spLocks noChangeArrowheads="1"/>
          </p:cNvSpPr>
          <p:nvPr/>
        </p:nvSpPr>
        <p:spPr bwMode="auto">
          <a:xfrm>
            <a:off x="5511800" y="2138363"/>
            <a:ext cx="762000"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Rapid</a:t>
            </a:r>
          </a:p>
        </p:txBody>
      </p:sp>
      <p:sp>
        <p:nvSpPr>
          <p:cNvPr id="63504" name="Text Box 16"/>
          <p:cNvSpPr txBox="1">
            <a:spLocks noChangeArrowheads="1"/>
          </p:cNvSpPr>
          <p:nvPr/>
        </p:nvSpPr>
        <p:spPr bwMode="auto">
          <a:xfrm>
            <a:off x="2439988" y="2138363"/>
            <a:ext cx="669925"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Slow</a:t>
            </a:r>
          </a:p>
        </p:txBody>
      </p:sp>
      <p:sp>
        <p:nvSpPr>
          <p:cNvPr id="63505" name="Text Box 17"/>
          <p:cNvSpPr txBox="1">
            <a:spLocks noChangeArrowheads="1"/>
          </p:cNvSpPr>
          <p:nvPr/>
        </p:nvSpPr>
        <p:spPr bwMode="auto">
          <a:xfrm>
            <a:off x="485775" y="2138363"/>
            <a:ext cx="1492250"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Development</a:t>
            </a:r>
          </a:p>
        </p:txBody>
      </p:sp>
      <p:sp>
        <p:nvSpPr>
          <p:cNvPr id="63506" name="Text Box 18"/>
          <p:cNvSpPr txBox="1">
            <a:spLocks noChangeArrowheads="1"/>
          </p:cNvSpPr>
          <p:nvPr/>
        </p:nvSpPr>
        <p:spPr bwMode="auto">
          <a:xfrm>
            <a:off x="5511800" y="2500313"/>
            <a:ext cx="2205038"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More pocks on body</a:t>
            </a:r>
          </a:p>
        </p:txBody>
      </p:sp>
      <p:sp>
        <p:nvSpPr>
          <p:cNvPr id="63507" name="Text Box 19"/>
          <p:cNvSpPr txBox="1">
            <a:spLocks noChangeArrowheads="1"/>
          </p:cNvSpPr>
          <p:nvPr/>
        </p:nvSpPr>
        <p:spPr bwMode="auto">
          <a:xfrm>
            <a:off x="2439988" y="2500313"/>
            <a:ext cx="2887662" cy="396875"/>
          </a:xfrm>
          <a:prstGeom prst="rect">
            <a:avLst/>
          </a:prstGeom>
          <a:noFill/>
          <a:ln w="9525">
            <a:noFill/>
            <a:miter lim="800000"/>
            <a:headEnd/>
            <a:tailEnd/>
          </a:ln>
        </p:spPr>
        <p:txBody>
          <a:bodyPr wrap="none">
            <a:spAutoFit/>
          </a:bodyPr>
          <a:lstStyle/>
          <a:p>
            <a:pPr eaLnBrk="0" hangingPunct="0"/>
            <a:r>
              <a:rPr lang="en-GB" sz="2000" b="1" dirty="0">
                <a:solidFill>
                  <a:srgbClr val="000066"/>
                </a:solidFill>
                <a:latin typeface="Arial Narrow" pitchFamily="-112" charset="0"/>
              </a:rPr>
              <a:t>More pocks on arms &amp; legs</a:t>
            </a:r>
          </a:p>
        </p:txBody>
      </p:sp>
      <p:sp>
        <p:nvSpPr>
          <p:cNvPr id="63508" name="Text Box 20"/>
          <p:cNvSpPr txBox="1">
            <a:spLocks noChangeArrowheads="1"/>
          </p:cNvSpPr>
          <p:nvPr/>
        </p:nvSpPr>
        <p:spPr bwMode="auto">
          <a:xfrm>
            <a:off x="485775" y="2500313"/>
            <a:ext cx="1350963"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Distribution</a:t>
            </a:r>
          </a:p>
        </p:txBody>
      </p:sp>
      <p:sp>
        <p:nvSpPr>
          <p:cNvPr id="63509" name="Text Box 21"/>
          <p:cNvSpPr txBox="1">
            <a:spLocks noChangeArrowheads="1"/>
          </p:cNvSpPr>
          <p:nvPr/>
        </p:nvSpPr>
        <p:spPr bwMode="auto">
          <a:xfrm>
            <a:off x="5511800" y="2874963"/>
            <a:ext cx="1652588"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Usually absent</a:t>
            </a:r>
          </a:p>
        </p:txBody>
      </p:sp>
      <p:sp>
        <p:nvSpPr>
          <p:cNvPr id="63510" name="Text Box 22"/>
          <p:cNvSpPr txBox="1">
            <a:spLocks noChangeArrowheads="1"/>
          </p:cNvSpPr>
          <p:nvPr/>
        </p:nvSpPr>
        <p:spPr bwMode="auto">
          <a:xfrm>
            <a:off x="2439988" y="2874963"/>
            <a:ext cx="1733550"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Usually present</a:t>
            </a:r>
          </a:p>
        </p:txBody>
      </p:sp>
      <p:sp>
        <p:nvSpPr>
          <p:cNvPr id="63511" name="Text Box 23"/>
          <p:cNvSpPr txBox="1">
            <a:spLocks noChangeArrowheads="1"/>
          </p:cNvSpPr>
          <p:nvPr/>
        </p:nvSpPr>
        <p:spPr bwMode="auto">
          <a:xfrm>
            <a:off x="485775" y="2874963"/>
            <a:ext cx="1928813"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On palms &amp; soles</a:t>
            </a:r>
          </a:p>
        </p:txBody>
      </p:sp>
      <p:sp>
        <p:nvSpPr>
          <p:cNvPr id="63512" name="Line 24"/>
          <p:cNvSpPr>
            <a:spLocks noChangeShapeType="1"/>
          </p:cNvSpPr>
          <p:nvPr/>
        </p:nvSpPr>
        <p:spPr bwMode="auto">
          <a:xfrm>
            <a:off x="573088" y="2513013"/>
            <a:ext cx="7942262" cy="0"/>
          </a:xfrm>
          <a:prstGeom prst="line">
            <a:avLst/>
          </a:prstGeom>
          <a:noFill/>
          <a:ln w="9525">
            <a:solidFill>
              <a:srgbClr val="000066"/>
            </a:solidFill>
            <a:round/>
            <a:headEnd/>
            <a:tailEnd/>
          </a:ln>
        </p:spPr>
        <p:txBody>
          <a:bodyPr wrap="none" anchor="ctr"/>
          <a:lstStyle/>
          <a:p>
            <a:endParaRPr lang="en-US"/>
          </a:p>
        </p:txBody>
      </p:sp>
      <p:sp>
        <p:nvSpPr>
          <p:cNvPr id="63513" name="Line 25"/>
          <p:cNvSpPr>
            <a:spLocks noChangeShapeType="1"/>
          </p:cNvSpPr>
          <p:nvPr/>
        </p:nvSpPr>
        <p:spPr bwMode="auto">
          <a:xfrm>
            <a:off x="573088" y="2151063"/>
            <a:ext cx="7942262" cy="0"/>
          </a:xfrm>
          <a:prstGeom prst="line">
            <a:avLst/>
          </a:prstGeom>
          <a:noFill/>
          <a:ln w="9525">
            <a:solidFill>
              <a:srgbClr val="000066"/>
            </a:solidFill>
            <a:round/>
            <a:headEnd/>
            <a:tailEnd/>
          </a:ln>
        </p:spPr>
        <p:txBody>
          <a:bodyPr wrap="none" anchor="ctr"/>
          <a:lstStyle/>
          <a:p>
            <a:endParaRPr lang="en-US"/>
          </a:p>
        </p:txBody>
      </p:sp>
      <p:sp>
        <p:nvSpPr>
          <p:cNvPr id="63514" name="Line 26"/>
          <p:cNvSpPr>
            <a:spLocks noChangeShapeType="1"/>
          </p:cNvSpPr>
          <p:nvPr/>
        </p:nvSpPr>
        <p:spPr bwMode="auto">
          <a:xfrm>
            <a:off x="573088" y="1455738"/>
            <a:ext cx="7942262" cy="0"/>
          </a:xfrm>
          <a:prstGeom prst="line">
            <a:avLst/>
          </a:prstGeom>
          <a:noFill/>
          <a:ln w="9525">
            <a:solidFill>
              <a:srgbClr val="000066"/>
            </a:solidFill>
            <a:round/>
            <a:headEnd/>
            <a:tailEnd/>
          </a:ln>
        </p:spPr>
        <p:txBody>
          <a:bodyPr wrap="none" anchor="ctr"/>
          <a:lstStyle/>
          <a:p>
            <a:endParaRPr lang="en-US"/>
          </a:p>
        </p:txBody>
      </p:sp>
      <p:sp>
        <p:nvSpPr>
          <p:cNvPr id="63515" name="Line 27"/>
          <p:cNvSpPr>
            <a:spLocks noChangeShapeType="1"/>
          </p:cNvSpPr>
          <p:nvPr/>
        </p:nvSpPr>
        <p:spPr bwMode="auto">
          <a:xfrm>
            <a:off x="573088" y="979488"/>
            <a:ext cx="7942262" cy="0"/>
          </a:xfrm>
          <a:prstGeom prst="line">
            <a:avLst/>
          </a:prstGeom>
          <a:noFill/>
          <a:ln w="9525">
            <a:solidFill>
              <a:srgbClr val="000066"/>
            </a:solidFill>
            <a:round/>
            <a:headEnd/>
            <a:tailEnd/>
          </a:ln>
        </p:spPr>
        <p:txBody>
          <a:bodyPr wrap="none" anchor="ctr"/>
          <a:lstStyle/>
          <a:p>
            <a:endParaRPr lang="en-US"/>
          </a:p>
        </p:txBody>
      </p:sp>
      <p:sp>
        <p:nvSpPr>
          <p:cNvPr id="63516" name="Line 28"/>
          <p:cNvSpPr>
            <a:spLocks noChangeShapeType="1"/>
          </p:cNvSpPr>
          <p:nvPr/>
        </p:nvSpPr>
        <p:spPr bwMode="auto">
          <a:xfrm>
            <a:off x="573088" y="2903538"/>
            <a:ext cx="7942262" cy="0"/>
          </a:xfrm>
          <a:prstGeom prst="line">
            <a:avLst/>
          </a:prstGeom>
          <a:noFill/>
          <a:ln w="9525">
            <a:solidFill>
              <a:srgbClr val="000066"/>
            </a:solidFill>
            <a:round/>
            <a:headEnd/>
            <a:tailEnd/>
          </a:ln>
        </p:spPr>
        <p:txBody>
          <a:bodyPr wrap="none" anchor="ctr"/>
          <a:lstStyle/>
          <a:p>
            <a:endParaRPr lang="en-US"/>
          </a:p>
        </p:txBody>
      </p:sp>
      <p:sp>
        <p:nvSpPr>
          <p:cNvPr id="63517" name="Line 29"/>
          <p:cNvSpPr>
            <a:spLocks noChangeShapeType="1"/>
          </p:cNvSpPr>
          <p:nvPr/>
        </p:nvSpPr>
        <p:spPr bwMode="auto">
          <a:xfrm>
            <a:off x="573088" y="3292475"/>
            <a:ext cx="7942262" cy="0"/>
          </a:xfrm>
          <a:prstGeom prst="line">
            <a:avLst/>
          </a:prstGeom>
          <a:noFill/>
          <a:ln w="9525">
            <a:solidFill>
              <a:srgbClr val="000066"/>
            </a:solidFill>
            <a:round/>
            <a:headEnd/>
            <a:tailEnd/>
          </a:ln>
        </p:spPr>
        <p:txBody>
          <a:bodyPr wrap="none" anchor="ctr"/>
          <a:lstStyle/>
          <a:p>
            <a:endParaRPr lang="en-US"/>
          </a:p>
        </p:txBody>
      </p:sp>
      <p:sp>
        <p:nvSpPr>
          <p:cNvPr id="63518" name="Text Box 30"/>
          <p:cNvSpPr txBox="1">
            <a:spLocks noChangeArrowheads="1"/>
          </p:cNvSpPr>
          <p:nvPr/>
        </p:nvSpPr>
        <p:spPr bwMode="auto">
          <a:xfrm>
            <a:off x="5511800" y="3336925"/>
            <a:ext cx="1816100" cy="396875"/>
          </a:xfrm>
          <a:prstGeom prst="rect">
            <a:avLst/>
          </a:prstGeom>
          <a:noFill/>
          <a:ln w="9525">
            <a:noFill/>
            <a:miter lim="800000"/>
            <a:headEnd/>
            <a:tailEnd/>
          </a:ln>
        </p:spPr>
        <p:txBody>
          <a:bodyPr wrap="none">
            <a:spAutoFit/>
          </a:bodyPr>
          <a:lstStyle/>
          <a:p>
            <a:pPr eaLnBrk="0" hangingPunct="0"/>
            <a:r>
              <a:rPr lang="en-GB" sz="2000" b="1">
                <a:solidFill>
                  <a:srgbClr val="000066"/>
                </a:solidFill>
                <a:latin typeface="Arial Narrow" pitchFamily="-112" charset="0"/>
              </a:rPr>
              <a:t>Very uncommon</a:t>
            </a:r>
          </a:p>
        </p:txBody>
      </p:sp>
      <p:sp>
        <p:nvSpPr>
          <p:cNvPr id="63519" name="Text Box 31"/>
          <p:cNvSpPr txBox="1">
            <a:spLocks noChangeArrowheads="1"/>
          </p:cNvSpPr>
          <p:nvPr/>
        </p:nvSpPr>
        <p:spPr bwMode="auto">
          <a:xfrm>
            <a:off x="2439988" y="3336925"/>
            <a:ext cx="2765425" cy="396875"/>
          </a:xfrm>
          <a:prstGeom prst="rect">
            <a:avLst/>
          </a:prstGeom>
          <a:noFill/>
          <a:ln w="9525">
            <a:noFill/>
            <a:miter lim="800000"/>
            <a:headEnd/>
            <a:tailEnd/>
          </a:ln>
        </p:spPr>
        <p:txBody>
          <a:bodyPr>
            <a:spAutoFit/>
          </a:bodyPr>
          <a:lstStyle/>
          <a:p>
            <a:pPr eaLnBrk="0" hangingPunct="0"/>
            <a:r>
              <a:rPr lang="en-GB" sz="2000" b="1">
                <a:solidFill>
                  <a:srgbClr val="000066"/>
                </a:solidFill>
                <a:latin typeface="Arial Narrow" pitchFamily="-112" charset="0"/>
              </a:rPr>
              <a:t>More than 10%</a:t>
            </a:r>
            <a:endParaRPr lang="en-GB" b="1">
              <a:solidFill>
                <a:srgbClr val="000066"/>
              </a:solidFill>
              <a:latin typeface="Arial Narrow" pitchFamily="-112" charset="0"/>
            </a:endParaRPr>
          </a:p>
        </p:txBody>
      </p:sp>
      <p:sp>
        <p:nvSpPr>
          <p:cNvPr id="63520" name="Text Box 32"/>
          <p:cNvSpPr txBox="1">
            <a:spLocks noChangeArrowheads="1"/>
          </p:cNvSpPr>
          <p:nvPr/>
        </p:nvSpPr>
        <p:spPr bwMode="auto">
          <a:xfrm>
            <a:off x="485775" y="3308350"/>
            <a:ext cx="1046163" cy="457200"/>
          </a:xfrm>
          <a:prstGeom prst="rect">
            <a:avLst/>
          </a:prstGeom>
          <a:noFill/>
          <a:ln w="9525">
            <a:noFill/>
            <a:miter lim="800000"/>
            <a:headEnd/>
            <a:tailEnd/>
          </a:ln>
        </p:spPr>
        <p:txBody>
          <a:bodyPr wrap="none">
            <a:spAutoFit/>
          </a:bodyPr>
          <a:lstStyle/>
          <a:p>
            <a:pPr eaLnBrk="0" hangingPunct="0"/>
            <a:r>
              <a:rPr lang="en-GB" b="1" i="1">
                <a:solidFill>
                  <a:srgbClr val="000066"/>
                </a:solidFill>
                <a:latin typeface="Arial Narrow" pitchFamily="-112" charset="0"/>
              </a:rPr>
              <a:t>DEATH</a:t>
            </a:r>
            <a:endParaRPr lang="en-GB" b="1">
              <a:solidFill>
                <a:srgbClr val="000066"/>
              </a:solidFill>
              <a:latin typeface="Arial Narrow" pitchFamily="-112" charset="0"/>
            </a:endParaRPr>
          </a:p>
        </p:txBody>
      </p:sp>
      <p:sp>
        <p:nvSpPr>
          <p:cNvPr id="63521" name="Line 33"/>
          <p:cNvSpPr>
            <a:spLocks noChangeShapeType="1"/>
          </p:cNvSpPr>
          <p:nvPr/>
        </p:nvSpPr>
        <p:spPr bwMode="auto">
          <a:xfrm>
            <a:off x="573088" y="3713163"/>
            <a:ext cx="7942262" cy="0"/>
          </a:xfrm>
          <a:prstGeom prst="line">
            <a:avLst/>
          </a:prstGeom>
          <a:noFill/>
          <a:ln w="9525">
            <a:solidFill>
              <a:srgbClr val="000066"/>
            </a:solidFill>
            <a:round/>
            <a:headEnd/>
            <a:tailEnd/>
          </a:ln>
        </p:spPr>
        <p:txBody>
          <a:bodyPr wrap="none" anchor="ctr"/>
          <a:lstStyle/>
          <a:p>
            <a:endParaRPr lang="en-US"/>
          </a:p>
        </p:txBody>
      </p:sp>
      <p:sp>
        <p:nvSpPr>
          <p:cNvPr id="63522" name="Slide Number Placeholder 35"/>
          <p:cNvSpPr>
            <a:spLocks noGrp="1"/>
          </p:cNvSpPr>
          <p:nvPr>
            <p:ph type="sldNum" sz="quarter" idx="12"/>
          </p:nvPr>
        </p:nvSpPr>
        <p:spPr>
          <a:noFill/>
        </p:spPr>
        <p:txBody>
          <a:bodyPr/>
          <a:lstStyle/>
          <a:p>
            <a:fld id="{3546F138-EDEC-4A9F-B003-3C7EE9A9A3CE}" type="slidenum">
              <a:rPr lang="en-US"/>
              <a:pPr/>
              <a:t>113</a:t>
            </a:fld>
            <a:endParaRPr lang="en-US"/>
          </a:p>
        </p:txBody>
      </p:sp>
      <p:grpSp>
        <p:nvGrpSpPr>
          <p:cNvPr id="2" name="Group 35"/>
          <p:cNvGrpSpPr>
            <a:grpSpLocks/>
          </p:cNvGrpSpPr>
          <p:nvPr/>
        </p:nvGrpSpPr>
        <p:grpSpPr bwMode="auto">
          <a:xfrm>
            <a:off x="571500" y="3687763"/>
            <a:ext cx="2101850" cy="246062"/>
            <a:chOff x="228600" y="6461122"/>
            <a:chExt cx="2102199" cy="246380"/>
          </a:xfrm>
        </p:grpSpPr>
        <p:sp>
          <p:nvSpPr>
            <p:cNvPr id="63524" name="Rectangle 215"/>
            <p:cNvSpPr>
              <a:spLocks noChangeArrowheads="1"/>
            </p:cNvSpPr>
            <p:nvPr/>
          </p:nvSpPr>
          <p:spPr bwMode="auto">
            <a:xfrm>
              <a:off x="898530" y="6461122"/>
              <a:ext cx="1432269" cy="246380"/>
            </a:xfrm>
            <a:prstGeom prst="rect">
              <a:avLst/>
            </a:prstGeom>
            <a:noFill/>
            <a:ln w="12700">
              <a:noFill/>
              <a:miter lim="800000"/>
              <a:headEnd/>
              <a:tailEnd/>
            </a:ln>
          </p:spPr>
          <p:txBody>
            <a:bodyPr wrap="none">
              <a:spAutoFit/>
            </a:bodyPr>
            <a:lstStyle/>
            <a:p>
              <a:r>
                <a:rPr lang="en-US" sz="1000">
                  <a:latin typeface="Arial" charset="0"/>
                </a:rPr>
                <a:t>Source Undetermined</a:t>
              </a:r>
            </a:p>
          </p:txBody>
        </p:sp>
        <p:pic>
          <p:nvPicPr>
            <p:cNvPr id="63525" name="Picture 29"/>
            <p:cNvPicPr>
              <a:picLocks noChangeAspect="1" noChangeArrowheads="1"/>
            </p:cNvPicPr>
            <p:nvPr/>
          </p:nvPicPr>
          <p:blipFill>
            <a:blip r:embed="rId2"/>
            <a:srcRect/>
            <a:stretch>
              <a:fillRect/>
            </a:stretch>
          </p:blipFill>
          <p:spPr bwMode="auto">
            <a:xfrm>
              <a:off x="228600" y="6519064"/>
              <a:ext cx="738188" cy="138112"/>
            </a:xfrm>
            <a:prstGeom prst="rect">
              <a:avLst/>
            </a:prstGeom>
            <a:noFill/>
            <a:ln w="9525">
              <a:noFill/>
              <a:round/>
              <a:headEnd/>
              <a:tailEnd/>
            </a:ln>
          </p:spPr>
        </p:pic>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endParaRPr lang="en-US" smtClean="0"/>
          </a:p>
        </p:txBody>
      </p:sp>
      <p:sp>
        <p:nvSpPr>
          <p:cNvPr id="52227" name="Content Placeholder 2"/>
          <p:cNvSpPr>
            <a:spLocks noGrp="1"/>
          </p:cNvSpPr>
          <p:nvPr>
            <p:ph idx="1"/>
          </p:nvPr>
        </p:nvSpPr>
        <p:spPr/>
        <p:txBody>
          <a:bodyPr/>
          <a:lstStyle/>
          <a:p>
            <a:endParaRPr lang="en-US" smtClean="0"/>
          </a:p>
          <a:p>
            <a:endParaRPr lang="en-US" smtClean="0"/>
          </a:p>
          <a:p>
            <a:endParaRPr lang="en-US" smtClean="0"/>
          </a:p>
          <a:p>
            <a:pPr algn="ctr"/>
            <a:r>
              <a:rPr lang="en-US" smtClean="0"/>
              <a:t>Thank you</a:t>
            </a:r>
          </a:p>
        </p:txBody>
      </p:sp>
    </p:spTree>
  </p:cSld>
  <p:clrMapOvr>
    <a:masterClrMapping/>
  </p:clrMapOvr>
  <p:transition>
    <p:zoom dir="in"/>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1874 - </a:t>
            </a:r>
            <a:r>
              <a:rPr lang="en-US" dirty="0" smtClean="0">
                <a:hlinkClick r:id="rId2"/>
              </a:rPr>
              <a:t>Anton Van Leeuwenhoek</a:t>
            </a:r>
            <a:r>
              <a:rPr lang="en-US" dirty="0" smtClean="0"/>
              <a:t> built a </a:t>
            </a:r>
            <a:r>
              <a:rPr lang="en-US" dirty="0" smtClean="0">
                <a:hlinkClick r:id="rId3"/>
              </a:rPr>
              <a:t>microscope</a:t>
            </a:r>
            <a:r>
              <a:rPr lang="en-US" dirty="0" smtClean="0"/>
              <a:t> considered by many as the first practical microscope. Using his microscope allowed Anton Van Leeuwenhoek to become the first person to see and describe bacteria, yeast plants, the teeming life in a drop of water, and the circulation of blood corpuscles in capillaries.</a:t>
            </a:r>
          </a:p>
          <a:p>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In 1796, the first small pox vaccination was invented by Edward Jenner.</a:t>
            </a:r>
          </a:p>
          <a:p>
            <a:r>
              <a:rPr lang="en-US" dirty="0" smtClean="0"/>
              <a:t>In 1862, </a:t>
            </a:r>
            <a:r>
              <a:rPr lang="en-US" dirty="0" smtClean="0">
                <a:hlinkClick r:id="rId2"/>
              </a:rPr>
              <a:t>Louis Pasteur</a:t>
            </a:r>
            <a:r>
              <a:rPr lang="en-US" dirty="0" smtClean="0"/>
              <a:t> invented the germ theory of disease.</a:t>
            </a:r>
          </a:p>
          <a:p>
            <a:r>
              <a:rPr lang="en-US" dirty="0" smtClean="0"/>
              <a:t>In 1867, Joseph Lister invented methods for </a:t>
            </a:r>
            <a:r>
              <a:rPr lang="en-US" dirty="0" smtClean="0">
                <a:hlinkClick r:id="rId3"/>
              </a:rPr>
              <a:t>antiseptic</a:t>
            </a:r>
            <a:r>
              <a:rPr lang="en-US" dirty="0" smtClean="0"/>
              <a:t> surgery.</a:t>
            </a:r>
          </a:p>
          <a:p>
            <a:r>
              <a:rPr lang="en-US" dirty="0" smtClean="0"/>
              <a:t>In 1882, Paul Ehrlich invented the acid-fast stain.</a:t>
            </a:r>
          </a:p>
          <a:p>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0"/>
            <a:ext cx="8763000" cy="6705600"/>
          </a:xfrm>
        </p:spPr>
        <p:txBody>
          <a:bodyPr/>
          <a:lstStyle/>
          <a:p>
            <a:r>
              <a:rPr lang="en-US" dirty="0" smtClean="0"/>
              <a:t>In 1884, Christian Gram invented the gram stain, a staining method for the classification of bacteria.</a:t>
            </a:r>
          </a:p>
          <a:p>
            <a:r>
              <a:rPr lang="en-US" dirty="0" smtClean="0"/>
              <a:t>In 1885, </a:t>
            </a:r>
            <a:r>
              <a:rPr lang="en-US" dirty="0" smtClean="0">
                <a:hlinkClick r:id="rId2"/>
              </a:rPr>
              <a:t>Louis Pasteur</a:t>
            </a:r>
            <a:r>
              <a:rPr lang="en-US" dirty="0" smtClean="0"/>
              <a:t> invented the first Rabies vaccination</a:t>
            </a:r>
          </a:p>
          <a:p>
            <a:r>
              <a:rPr lang="en-US" dirty="0" smtClean="0"/>
              <a:t>In 1887, R.J. Petri invented the </a:t>
            </a:r>
            <a:r>
              <a:rPr lang="en-US" dirty="0" err="1" smtClean="0"/>
              <a:t>petri</a:t>
            </a:r>
            <a:r>
              <a:rPr lang="en-US" dirty="0" smtClean="0"/>
              <a:t> dish</a:t>
            </a:r>
          </a:p>
          <a:p>
            <a:r>
              <a:rPr lang="en-US" dirty="0" smtClean="0"/>
              <a:t>In 1947, </a:t>
            </a:r>
            <a:r>
              <a:rPr lang="en-US" dirty="0" smtClean="0">
                <a:hlinkClick r:id="rId3"/>
              </a:rPr>
              <a:t>Jonas Salk</a:t>
            </a:r>
            <a:r>
              <a:rPr lang="en-US" dirty="0" smtClean="0"/>
              <a:t> invented the Polio vaccine.</a:t>
            </a:r>
          </a:p>
          <a:p>
            <a:r>
              <a:rPr lang="en-US" dirty="0" smtClean="0"/>
              <a:t>On May 25, 1948, Andrew J Moyer was granted a patent for a method of the mass production of </a:t>
            </a:r>
            <a:r>
              <a:rPr lang="en-US" dirty="0" smtClean="0">
                <a:hlinkClick r:id="rId4"/>
              </a:rPr>
              <a:t>penicillin</a:t>
            </a:r>
            <a:r>
              <a:rPr lang="en-US" dirty="0" smtClean="0"/>
              <a:t>.</a:t>
            </a:r>
          </a:p>
          <a:p>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28600"/>
            <a:ext cx="8991600" cy="5509200"/>
          </a:xfrm>
          <a:prstGeom prst="rect">
            <a:avLst/>
          </a:prstGeom>
        </p:spPr>
        <p:txBody>
          <a:bodyPr wrap="square">
            <a:spAutoFit/>
          </a:bodyPr>
          <a:lstStyle/>
          <a:p>
            <a:r>
              <a:rPr lang="en-US" sz="3200" dirty="0" smtClean="0"/>
              <a:t>In 1954, Becton, Dickinson and Company created the first mass-produced disposable </a:t>
            </a:r>
            <a:r>
              <a:rPr lang="en-US" sz="3200" dirty="0" smtClean="0">
                <a:hlinkClick r:id="rId2"/>
              </a:rPr>
              <a:t>syringe</a:t>
            </a:r>
            <a:r>
              <a:rPr lang="en-US" sz="3200" dirty="0" smtClean="0"/>
              <a:t> and needle, produced in glass.</a:t>
            </a:r>
          </a:p>
          <a:p>
            <a:r>
              <a:rPr lang="en-US" sz="3200" dirty="0" smtClean="0"/>
              <a:t>In 1967, Benjamin A. Rubin invented a pronged </a:t>
            </a:r>
            <a:r>
              <a:rPr lang="en-US" sz="3200" dirty="0" smtClean="0">
                <a:hlinkClick r:id="rId2"/>
              </a:rPr>
              <a:t>vaccination needle</a:t>
            </a:r>
            <a:r>
              <a:rPr lang="en-US" sz="3200" dirty="0" smtClean="0"/>
              <a:t> used for smallpox vaccinations.</a:t>
            </a:r>
          </a:p>
          <a:p>
            <a:r>
              <a:rPr lang="en-US" sz="3200" dirty="0" smtClean="0"/>
              <a:t>In 1977, W. Gilbert &amp; F. Sanger invented a method to sequence DNA</a:t>
            </a:r>
          </a:p>
          <a:p>
            <a:r>
              <a:rPr lang="en-US" sz="3200" dirty="0" smtClean="0"/>
              <a:t>In 1983, </a:t>
            </a:r>
            <a:r>
              <a:rPr lang="en-US" sz="3200" dirty="0" err="1" smtClean="0">
                <a:hlinkClick r:id="rId3"/>
              </a:rPr>
              <a:t>Kary</a:t>
            </a:r>
            <a:r>
              <a:rPr lang="en-US" sz="3200" dirty="0" smtClean="0">
                <a:hlinkClick r:id="rId3"/>
              </a:rPr>
              <a:t> Mullis</a:t>
            </a:r>
            <a:r>
              <a:rPr lang="en-US" sz="3200" dirty="0" smtClean="0"/>
              <a:t> invented the polymerase chain reaction</a:t>
            </a:r>
          </a:p>
          <a:p>
            <a:endParaRPr lang="en-US" sz="32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28600"/>
            <a:ext cx="8839200" cy="3539430"/>
          </a:xfrm>
          <a:prstGeom prst="rect">
            <a:avLst/>
          </a:prstGeom>
        </p:spPr>
        <p:txBody>
          <a:bodyPr wrap="square">
            <a:spAutoFit/>
          </a:bodyPr>
          <a:lstStyle/>
          <a:p>
            <a:r>
              <a:rPr lang="en-US" sz="3200" dirty="0" smtClean="0"/>
              <a:t>In 1994, the FDA approved the first genetically engineered food </a:t>
            </a:r>
            <a:r>
              <a:rPr lang="en-US" sz="3200" dirty="0" err="1" smtClean="0"/>
              <a:t>FlavrSavr</a:t>
            </a:r>
            <a:r>
              <a:rPr lang="en-US" sz="3200" dirty="0" smtClean="0"/>
              <a:t> tomatoes</a:t>
            </a:r>
          </a:p>
          <a:p>
            <a:endParaRPr lang="en-US" sz="3200" dirty="0" smtClean="0"/>
          </a:p>
          <a:p>
            <a:r>
              <a:rPr lang="en-US" sz="3200" dirty="0" smtClean="0"/>
              <a:t>In 1995, the first microbial genomic sequence H. </a:t>
            </a:r>
            <a:r>
              <a:rPr lang="en-US" sz="3200" dirty="0" err="1" smtClean="0"/>
              <a:t>influenzae</a:t>
            </a:r>
            <a:r>
              <a:rPr lang="en-US" sz="3200" dirty="0" smtClean="0"/>
              <a:t> was published by Craig Venter, Hamilton Smith, Claire Fraser, and colleagues at TIGR</a:t>
            </a:r>
            <a:endParaRPr lang="en-US"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Procaryotes and Eucaryotes</a:t>
            </a:r>
          </a:p>
        </p:txBody>
      </p:sp>
      <p:sp>
        <p:nvSpPr>
          <p:cNvPr id="13315" name="Rectangle 3"/>
          <p:cNvSpPr>
            <a:spLocks noGrp="1" noChangeArrowheads="1"/>
          </p:cNvSpPr>
          <p:nvPr>
            <p:ph idx="1"/>
          </p:nvPr>
        </p:nvSpPr>
        <p:spPr/>
        <p:txBody>
          <a:bodyPr/>
          <a:lstStyle/>
          <a:p>
            <a:pPr eaLnBrk="1" hangingPunct="1"/>
            <a:r>
              <a:rPr lang="en-GB" smtClean="0"/>
              <a:t>Modern science has revealed that the first bit of life to appear on earth was a very primitive cell similar to the simple bacteria of today.</a:t>
            </a:r>
          </a:p>
          <a:p>
            <a:pPr eaLnBrk="1" hangingPunct="1"/>
            <a:r>
              <a:rPr lang="en-GB" smtClean="0"/>
              <a:t>This occurred about 4 billion years ago. </a:t>
            </a:r>
          </a:p>
          <a:p>
            <a:pPr eaLnBrk="1" hangingPunct="1"/>
            <a:endParaRPr lang="en-US"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GB" smtClean="0"/>
              <a:t>Bacterial Morphology</a:t>
            </a:r>
          </a:p>
        </p:txBody>
      </p:sp>
      <p:sp>
        <p:nvSpPr>
          <p:cNvPr id="53251" name="Rectangle 3"/>
          <p:cNvSpPr>
            <a:spLocks noGrp="1" noChangeArrowheads="1"/>
          </p:cNvSpPr>
          <p:nvPr>
            <p:ph idx="1"/>
          </p:nvPr>
        </p:nvSpPr>
        <p:spPr/>
        <p:txBody>
          <a:bodyPr/>
          <a:lstStyle/>
          <a:p>
            <a:pPr eaLnBrk="1" hangingPunct="1"/>
            <a:r>
              <a:rPr lang="en-GB" smtClean="0"/>
              <a:t>Bacterial Growth on plates is described according to the pattern it displays on the agar plate.</a:t>
            </a:r>
          </a:p>
          <a:p>
            <a:pPr eaLnBrk="1" hangingPunct="1"/>
            <a:r>
              <a:rPr lang="en-GB" smtClean="0"/>
              <a:t>Gross colony morphology are grouped as:- </a:t>
            </a:r>
          </a:p>
          <a:p>
            <a:pPr eaLnBrk="1" hangingPunct="1"/>
            <a:r>
              <a:rPr lang="en-GB" smtClean="0"/>
              <a:t>A:- form</a:t>
            </a:r>
          </a:p>
          <a:p>
            <a:pPr eaLnBrk="1" hangingPunct="1"/>
            <a:r>
              <a:rPr lang="en-GB" smtClean="0"/>
              <a:t>B:- elevation</a:t>
            </a:r>
          </a:p>
          <a:p>
            <a:pPr eaLnBrk="1" hangingPunct="1"/>
            <a:r>
              <a:rPr lang="en-GB" smtClean="0"/>
              <a:t>C:- margin </a:t>
            </a: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smtClean="0"/>
              <a:t>form</a:t>
            </a:r>
          </a:p>
        </p:txBody>
      </p:sp>
      <p:pic>
        <p:nvPicPr>
          <p:cNvPr id="54275" name="Content Placeholder 3" descr="form.jpg"/>
          <p:cNvPicPr>
            <a:picLocks noGrp="1" noChangeAspect="1"/>
          </p:cNvPicPr>
          <p:nvPr>
            <p:ph idx="1"/>
          </p:nvPr>
        </p:nvPicPr>
        <p:blipFill>
          <a:blip r:embed="rId2" cstate="print">
            <a:lum contrast="-20000"/>
          </a:blip>
          <a:stretch>
            <a:fillRect/>
          </a:stretch>
        </p:blipFill>
        <p:spPr>
          <a:xfrm>
            <a:off x="3008376" y="3273552"/>
            <a:ext cx="3127248" cy="1530096"/>
          </a:xfr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elevation</a:t>
            </a:r>
          </a:p>
        </p:txBody>
      </p:sp>
      <p:pic>
        <p:nvPicPr>
          <p:cNvPr id="55299" name="Content Placeholder 3" descr="elevation.jpg"/>
          <p:cNvPicPr>
            <a:picLocks noGrp="1" noChangeAspect="1"/>
          </p:cNvPicPr>
          <p:nvPr>
            <p:ph idx="1"/>
          </p:nvPr>
        </p:nvPicPr>
        <p:blipFill>
          <a:blip r:embed="rId2" cstate="print">
            <a:lum contrast="-30000"/>
          </a:blip>
          <a:srcRect/>
          <a:stretch>
            <a:fillRect/>
          </a:stretch>
        </p:blipFill>
        <p:spPr>
          <a:xfrm>
            <a:off x="838200" y="1295400"/>
            <a:ext cx="6858000" cy="5029200"/>
          </a:xfr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Margin</a:t>
            </a:r>
          </a:p>
        </p:txBody>
      </p:sp>
      <p:pic>
        <p:nvPicPr>
          <p:cNvPr id="56323" name="Content Placeholder 3" descr="margin.jpg"/>
          <p:cNvPicPr>
            <a:picLocks noGrp="1" noChangeAspect="1"/>
          </p:cNvPicPr>
          <p:nvPr>
            <p:ph idx="1"/>
          </p:nvPr>
        </p:nvPicPr>
        <p:blipFill>
          <a:blip r:embed="rId2" cstate="print">
            <a:lum bright="10000" contrast="-40000"/>
          </a:blip>
          <a:stretch>
            <a:fillRect/>
          </a:stretch>
        </p:blipFill>
        <p:spPr>
          <a:xfrm>
            <a:off x="3038856" y="3282696"/>
            <a:ext cx="3066288" cy="1511808"/>
          </a:xfr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Structure of Bacteria</a:t>
            </a:r>
          </a:p>
        </p:txBody>
      </p:sp>
      <p:pic>
        <p:nvPicPr>
          <p:cNvPr id="57347" name="Content Placeholder 3" descr="cell.jpg"/>
          <p:cNvPicPr>
            <a:picLocks noGrp="1" noChangeAspect="1"/>
          </p:cNvPicPr>
          <p:nvPr>
            <p:ph idx="1"/>
          </p:nvPr>
        </p:nvPicPr>
        <p:blipFill>
          <a:blip r:embed="rId2" cstate="print">
            <a:lum bright="-20000" contrast="20000"/>
          </a:blip>
          <a:stretch>
            <a:fillRect/>
          </a:stretch>
        </p:blipFill>
        <p:spPr>
          <a:xfrm>
            <a:off x="1609344" y="1944624"/>
            <a:ext cx="5925312" cy="4187952"/>
          </a:xfr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endParaRPr lang="en-US" smtClean="0"/>
          </a:p>
        </p:txBody>
      </p:sp>
      <p:pic>
        <p:nvPicPr>
          <p:cNvPr id="58371" name="Content Placeholder 3" descr="cell.jpg"/>
          <p:cNvPicPr>
            <a:picLocks noGrp="1" noChangeAspect="1"/>
          </p:cNvPicPr>
          <p:nvPr>
            <p:ph idx="1"/>
          </p:nvPr>
        </p:nvPicPr>
        <p:blipFill>
          <a:blip r:embed="rId2" cstate="print">
            <a:lum contrast="-20000"/>
          </a:blip>
          <a:stretch>
            <a:fillRect/>
          </a:stretch>
        </p:blipFill>
        <p:spPr>
          <a:xfrm>
            <a:off x="2319528" y="2880360"/>
            <a:ext cx="4504944" cy="2316480"/>
          </a:xfr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endParaRPr lang="en-US" smtClean="0"/>
          </a:p>
        </p:txBody>
      </p:sp>
      <p:pic>
        <p:nvPicPr>
          <p:cNvPr id="59395" name="Content Placeholder 3" descr="pep.jpg"/>
          <p:cNvPicPr>
            <a:picLocks noGrp="1" noChangeAspect="1"/>
          </p:cNvPicPr>
          <p:nvPr>
            <p:ph idx="1"/>
          </p:nvPr>
        </p:nvPicPr>
        <p:blipFill>
          <a:blip r:embed="rId2" cstate="print"/>
          <a:srcRect/>
          <a:stretch>
            <a:fillRect/>
          </a:stretch>
        </p:blipFill>
        <p:spPr>
          <a:xfrm>
            <a:off x="0" y="-152400"/>
            <a:ext cx="9144000" cy="7315200"/>
          </a:xfr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smtClean="0"/>
              <a:t>Staining</a:t>
            </a:r>
            <a:br>
              <a:rPr lang="en-GB" smtClean="0"/>
            </a:br>
            <a:r>
              <a:rPr lang="en-GB" i="1" smtClean="0"/>
              <a:t>Stains</a:t>
            </a:r>
          </a:p>
        </p:txBody>
      </p:sp>
      <p:sp>
        <p:nvSpPr>
          <p:cNvPr id="60419" name="Rectangle 3"/>
          <p:cNvSpPr>
            <a:spLocks noGrp="1" noChangeArrowheads="1"/>
          </p:cNvSpPr>
          <p:nvPr>
            <p:ph idx="1"/>
          </p:nvPr>
        </p:nvSpPr>
        <p:spPr/>
        <p:txBody>
          <a:bodyPr/>
          <a:lstStyle/>
          <a:p>
            <a:pPr eaLnBrk="1" hangingPunct="1"/>
            <a:endParaRPr lang="en-GB" smtClean="0"/>
          </a:p>
          <a:p>
            <a:pPr eaLnBrk="1" hangingPunct="1"/>
            <a:r>
              <a:rPr lang="en-GB" smtClean="0"/>
              <a:t>Stains are chemicals or dyes which are applied to the smear of the culture to make the bacteria more visible.</a:t>
            </a:r>
          </a:p>
          <a:p>
            <a:pPr eaLnBrk="1" hangingPunct="1"/>
            <a:endParaRPr lang="en-GB" smtClean="0"/>
          </a:p>
          <a:p>
            <a:pPr eaLnBrk="1" hangingPunct="1"/>
            <a:r>
              <a:rPr lang="en-GB" smtClean="0"/>
              <a:t>Staining can be performed on a colony growing on an agar plate or in a broth or on a clinical specimen.   </a:t>
            </a: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endParaRPr lang="en-US" smtClean="0"/>
          </a:p>
        </p:txBody>
      </p:sp>
      <p:sp>
        <p:nvSpPr>
          <p:cNvPr id="61443" name="Rectangle 3"/>
          <p:cNvSpPr>
            <a:spLocks noGrp="1" noChangeArrowheads="1"/>
          </p:cNvSpPr>
          <p:nvPr>
            <p:ph idx="1"/>
          </p:nvPr>
        </p:nvSpPr>
        <p:spPr/>
        <p:txBody>
          <a:bodyPr/>
          <a:lstStyle/>
          <a:p>
            <a:pPr eaLnBrk="1" hangingPunct="1"/>
            <a:r>
              <a:rPr lang="en-GB" smtClean="0"/>
              <a:t>Stains combine with the bacterial protoplasm. If the cell is not already dead the process of staining kills it.  </a:t>
            </a:r>
          </a:p>
          <a:p>
            <a:pPr eaLnBrk="1" hangingPunct="1"/>
            <a:endParaRPr lang="en-GB" smtClean="0"/>
          </a:p>
          <a:p>
            <a:pPr eaLnBrk="1" hangingPunct="1"/>
            <a:r>
              <a:rPr lang="en-GB" smtClean="0"/>
              <a:t>Most commonly used stains are salts, but</a:t>
            </a:r>
          </a:p>
          <a:p>
            <a:pPr eaLnBrk="1" hangingPunct="1"/>
            <a:endParaRPr lang="en-GB" smtClean="0"/>
          </a:p>
          <a:p>
            <a:pPr eaLnBrk="1" hangingPunct="1"/>
            <a:r>
              <a:rPr lang="en-GB" smtClean="0"/>
              <a:t>There are acid stains and basic stains also.</a:t>
            </a: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Slide preparation</a:t>
            </a:r>
          </a:p>
        </p:txBody>
      </p:sp>
      <p:sp>
        <p:nvSpPr>
          <p:cNvPr id="62467" name="Content Placeholder 2"/>
          <p:cNvSpPr>
            <a:spLocks noGrp="1"/>
          </p:cNvSpPr>
          <p:nvPr>
            <p:ph idx="1"/>
          </p:nvPr>
        </p:nvSpPr>
        <p:spPr/>
        <p:txBody>
          <a:bodyPr/>
          <a:lstStyle/>
          <a:p>
            <a:r>
              <a:rPr lang="en-US" smtClean="0"/>
              <a:t>Put a drop of saline on a grease free slide.</a:t>
            </a:r>
          </a:p>
          <a:p>
            <a:r>
              <a:rPr lang="en-US" smtClean="0"/>
              <a:t>Add a colony of bacterium to be stained from an agar plate and emulsify it.</a:t>
            </a:r>
          </a:p>
          <a:p>
            <a:r>
              <a:rPr lang="en-US" smtClean="0"/>
              <a:t>Allow to air-dry. A loopful of broth or pus etc. are also used.</a:t>
            </a:r>
          </a:p>
          <a:p>
            <a:endParaRPr lang="en-US" smtClean="0"/>
          </a:p>
          <a:p>
            <a:r>
              <a:rPr lang="en-US" smtClean="0"/>
              <a:t>Pass the slide through flame with smear on upper side to fix.</a:t>
            </a:r>
          </a:p>
          <a:p>
            <a:r>
              <a:rPr lang="en-US" smtClean="0">
                <a:solidFill>
                  <a:srgbClr val="000066"/>
                </a:solidFill>
              </a:rPr>
              <a:t> The slide is then ready for staining</a:t>
            </a:r>
            <a:r>
              <a:rPr lang="en-US" smtClean="0"/>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endParaRPr lang="en-US" smtClean="0"/>
          </a:p>
        </p:txBody>
      </p:sp>
      <p:sp>
        <p:nvSpPr>
          <p:cNvPr id="14339" name="Rectangle 3"/>
          <p:cNvSpPr>
            <a:spLocks noGrp="1" noChangeArrowheads="1"/>
          </p:cNvSpPr>
          <p:nvPr>
            <p:ph idx="1"/>
          </p:nvPr>
        </p:nvSpPr>
        <p:spPr/>
        <p:txBody>
          <a:bodyPr/>
          <a:lstStyle/>
          <a:p>
            <a:pPr eaLnBrk="1" hangingPunct="1"/>
            <a:r>
              <a:rPr lang="en-GB" smtClean="0"/>
              <a:t>These cells without defined nucleus and nuclear membrane are called procaryotes. </a:t>
            </a:r>
            <a:endParaRPr lang="en-US"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smtClean="0"/>
              <a:t>The Gram stain</a:t>
            </a:r>
          </a:p>
        </p:txBody>
      </p:sp>
      <p:sp>
        <p:nvSpPr>
          <p:cNvPr id="63491" name="Rectangle 3"/>
          <p:cNvSpPr>
            <a:spLocks noGrp="1" noChangeArrowheads="1"/>
          </p:cNvSpPr>
          <p:nvPr>
            <p:ph idx="1"/>
          </p:nvPr>
        </p:nvSpPr>
        <p:spPr/>
        <p:txBody>
          <a:bodyPr/>
          <a:lstStyle/>
          <a:p>
            <a:pPr eaLnBrk="1" hangingPunct="1"/>
            <a:r>
              <a:rPr lang="en-GB" smtClean="0"/>
              <a:t>This is the basic or the fundamental procedure used to identify bacteria.</a:t>
            </a:r>
          </a:p>
          <a:p>
            <a:pPr eaLnBrk="1" hangingPunct="1"/>
            <a:r>
              <a:rPr lang="en-GB" smtClean="0"/>
              <a:t>It is used to define morphologic properties in phylogenetically related forms. </a:t>
            </a:r>
          </a:p>
          <a:p>
            <a:pPr eaLnBrk="1" hangingPunct="1"/>
            <a:endParaRPr lang="en-GB" smtClean="0"/>
          </a:p>
          <a:p>
            <a:pPr eaLnBrk="1" hangingPunct="1"/>
            <a:r>
              <a:rPr lang="en-GB" smtClean="0"/>
              <a:t>An organism is </a:t>
            </a:r>
            <a:r>
              <a:rPr lang="en-GB" smtClean="0">
                <a:solidFill>
                  <a:srgbClr val="FF0000"/>
                </a:solidFill>
              </a:rPr>
              <a:t>Gram positive</a:t>
            </a:r>
            <a:r>
              <a:rPr lang="en-GB" smtClean="0"/>
              <a:t> when the culture is young. Old cultures tend to lose their Gram positivity.</a:t>
            </a:r>
          </a:p>
          <a:p>
            <a:pPr eaLnBrk="1" hangingPunct="1"/>
            <a:endParaRPr lang="en-GB" smtClean="0"/>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endParaRPr lang="en-US" smtClean="0"/>
          </a:p>
        </p:txBody>
      </p:sp>
      <p:sp>
        <p:nvSpPr>
          <p:cNvPr id="64515" name="Content Placeholder 2"/>
          <p:cNvSpPr>
            <a:spLocks noGrp="1"/>
          </p:cNvSpPr>
          <p:nvPr>
            <p:ph idx="1"/>
          </p:nvPr>
        </p:nvSpPr>
        <p:spPr/>
        <p:txBody>
          <a:bodyPr/>
          <a:lstStyle/>
          <a:p>
            <a:r>
              <a:rPr lang="en-US" smtClean="0"/>
              <a:t>Other organisms are Gram negative.</a:t>
            </a:r>
          </a:p>
          <a:p>
            <a:r>
              <a:rPr lang="en-US" smtClean="0"/>
              <a:t>The gram stain is called a differential stain because it distinguishes between these two groups of bacteria.</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endParaRPr lang="en-US" smtClean="0"/>
          </a:p>
        </p:txBody>
      </p:sp>
      <p:pic>
        <p:nvPicPr>
          <p:cNvPr id="65539" name="Content Placeholder 3" descr="gram.jpg"/>
          <p:cNvPicPr>
            <a:picLocks noGrp="1" noChangeAspect="1"/>
          </p:cNvPicPr>
          <p:nvPr>
            <p:ph idx="1"/>
          </p:nvPr>
        </p:nvPicPr>
        <p:blipFill>
          <a:blip r:embed="rId2" cstate="print">
            <a:lum contrast="-20000"/>
          </a:blip>
          <a:srcRect/>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GB" smtClean="0"/>
              <a:t>Gram staining</a:t>
            </a:r>
          </a:p>
        </p:txBody>
      </p:sp>
      <p:sp>
        <p:nvSpPr>
          <p:cNvPr id="66563" name="Rectangle 3"/>
          <p:cNvSpPr>
            <a:spLocks noGrp="1" noChangeArrowheads="1"/>
          </p:cNvSpPr>
          <p:nvPr>
            <p:ph idx="1"/>
          </p:nvPr>
        </p:nvSpPr>
        <p:spPr/>
        <p:txBody>
          <a:bodyPr/>
          <a:lstStyle/>
          <a:p>
            <a:pPr eaLnBrk="1" hangingPunct="1"/>
            <a:r>
              <a:rPr lang="en-GB" smtClean="0"/>
              <a:t>Begins with the application of the basic die, crystal violet.</a:t>
            </a:r>
          </a:p>
          <a:p>
            <a:pPr eaLnBrk="1" hangingPunct="1"/>
            <a:r>
              <a:rPr lang="en-GB" smtClean="0"/>
              <a:t>A solution of iodine is then applied.</a:t>
            </a:r>
          </a:p>
          <a:p>
            <a:pPr eaLnBrk="1" hangingPunct="1"/>
            <a:r>
              <a:rPr lang="en-GB" smtClean="0"/>
              <a:t>All bacteria at this point will stain blue</a:t>
            </a:r>
          </a:p>
          <a:p>
            <a:pPr eaLnBrk="1" hangingPunct="1"/>
            <a:r>
              <a:rPr lang="en-GB" smtClean="0"/>
              <a:t>The   cells   are   then   treated   with         alcohol /acetone.</a:t>
            </a: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endParaRPr lang="en-US" smtClean="0"/>
          </a:p>
        </p:txBody>
      </p:sp>
      <p:sp>
        <p:nvSpPr>
          <p:cNvPr id="67587" name="Rectangle 3"/>
          <p:cNvSpPr>
            <a:spLocks noGrp="1" noChangeArrowheads="1"/>
          </p:cNvSpPr>
          <p:nvPr>
            <p:ph idx="1"/>
          </p:nvPr>
        </p:nvSpPr>
        <p:spPr/>
        <p:txBody>
          <a:bodyPr/>
          <a:lstStyle/>
          <a:p>
            <a:pPr eaLnBrk="1" hangingPunct="1"/>
            <a:r>
              <a:rPr lang="en-GB" smtClean="0"/>
              <a:t>Gram positive cells retain the crystal violet iodine complex thereby remaining blue.</a:t>
            </a:r>
          </a:p>
          <a:p>
            <a:pPr eaLnBrk="1" hangingPunct="1"/>
            <a:endParaRPr lang="en-GB" smtClean="0"/>
          </a:p>
          <a:p>
            <a:pPr eaLnBrk="1" hangingPunct="1"/>
            <a:r>
              <a:rPr lang="en-GB" smtClean="0"/>
              <a:t>Gram negative cells are completely decolourised by the alcohol /acetone.  </a:t>
            </a: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endParaRPr lang="en-US" smtClean="0"/>
          </a:p>
        </p:txBody>
      </p:sp>
      <p:sp>
        <p:nvSpPr>
          <p:cNvPr id="68611" name="Rectangle 3"/>
          <p:cNvSpPr>
            <a:spLocks noGrp="1" noChangeArrowheads="1"/>
          </p:cNvSpPr>
          <p:nvPr>
            <p:ph idx="1"/>
          </p:nvPr>
        </p:nvSpPr>
        <p:spPr/>
        <p:txBody>
          <a:bodyPr/>
          <a:lstStyle/>
          <a:p>
            <a:pPr eaLnBrk="1" hangingPunct="1"/>
            <a:r>
              <a:rPr lang="en-GB" smtClean="0"/>
              <a:t>As a last step a counter-stain such as a red dye safranin or neutral red is applied. </a:t>
            </a:r>
          </a:p>
          <a:p>
            <a:pPr eaLnBrk="1" hangingPunct="1"/>
            <a:endParaRPr lang="en-GB" smtClean="0"/>
          </a:p>
          <a:p>
            <a:pPr eaLnBrk="1" hangingPunct="1"/>
            <a:r>
              <a:rPr lang="en-GB" smtClean="0"/>
              <a:t>The decolourized gram negative cells will take on the colour of the last dye (the contrasting colour) and appear pink or red.</a:t>
            </a: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smtClean="0"/>
              <a:t>Reporting </a:t>
            </a:r>
          </a:p>
        </p:txBody>
      </p:sp>
      <p:sp>
        <p:nvSpPr>
          <p:cNvPr id="69635" name="Content Placeholder 2"/>
          <p:cNvSpPr>
            <a:spLocks noGrp="1"/>
          </p:cNvSpPr>
          <p:nvPr>
            <p:ph idx="1"/>
          </p:nvPr>
        </p:nvSpPr>
        <p:spPr/>
        <p:txBody>
          <a:bodyPr/>
          <a:lstStyle/>
          <a:p>
            <a:r>
              <a:rPr lang="en-US" smtClean="0"/>
              <a:t>Gram stain reveals the ff:</a:t>
            </a:r>
          </a:p>
          <a:p>
            <a:r>
              <a:rPr lang="en-US" smtClean="0"/>
              <a:t>The gram reaction</a:t>
            </a:r>
          </a:p>
          <a:p>
            <a:r>
              <a:rPr lang="en-US" smtClean="0"/>
              <a:t>The shape of the cells of organism eg Gram negative bacilli</a:t>
            </a:r>
          </a:p>
          <a:p>
            <a:r>
              <a:rPr lang="en-US" smtClean="0"/>
              <a:t>The arrangement of the cells may be added. Eg</a:t>
            </a:r>
          </a:p>
          <a:p>
            <a:r>
              <a:rPr lang="en-US" smtClean="0"/>
              <a:t>Gram positive cocci in clusters.</a:t>
            </a:r>
          </a:p>
          <a:p>
            <a:r>
              <a:rPr lang="en-US" smtClean="0"/>
              <a:t>Gram negative diplococci </a:t>
            </a:r>
          </a:p>
          <a:p>
            <a:r>
              <a:rPr lang="en-US" smtClean="0"/>
              <a:t>Or Gram positive diplococci.</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GB" smtClean="0"/>
              <a:t>Acid fast staining</a:t>
            </a:r>
          </a:p>
        </p:txBody>
      </p:sp>
      <p:sp>
        <p:nvSpPr>
          <p:cNvPr id="70659" name="Rectangle 3"/>
          <p:cNvSpPr>
            <a:spLocks noGrp="1" noChangeArrowheads="1"/>
          </p:cNvSpPr>
          <p:nvPr>
            <p:ph idx="1"/>
          </p:nvPr>
        </p:nvSpPr>
        <p:spPr/>
        <p:txBody>
          <a:bodyPr/>
          <a:lstStyle/>
          <a:p>
            <a:pPr eaLnBrk="1" hangingPunct="1"/>
            <a:r>
              <a:rPr lang="en-GB" smtClean="0"/>
              <a:t>Acid fast bacteria are those that retain carbol fuchsin after it is decolourised by a </a:t>
            </a:r>
            <a:r>
              <a:rPr lang="en-GB" u="sng" smtClean="0"/>
              <a:t>strong</a:t>
            </a:r>
            <a:r>
              <a:rPr lang="en-GB" smtClean="0"/>
              <a:t> decolourizer.</a:t>
            </a:r>
          </a:p>
          <a:p>
            <a:pPr eaLnBrk="1" hangingPunct="1"/>
            <a:r>
              <a:rPr lang="en-GB" smtClean="0"/>
              <a:t>A smear on a slide is flooded with carbol fuchsin and heated to steam but not to boil.</a:t>
            </a:r>
          </a:p>
          <a:p>
            <a:pPr eaLnBrk="1" hangingPunct="1"/>
            <a:r>
              <a:rPr lang="en-GB" smtClean="0"/>
              <a:t>A decolouriser such as acid alcohol is added to the washed slide. </a:t>
            </a:r>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endParaRPr lang="en-US" smtClean="0"/>
          </a:p>
        </p:txBody>
      </p:sp>
      <p:sp>
        <p:nvSpPr>
          <p:cNvPr id="71683" name="Rectangle 3"/>
          <p:cNvSpPr>
            <a:spLocks noGrp="1" noChangeArrowheads="1"/>
          </p:cNvSpPr>
          <p:nvPr>
            <p:ph idx="1"/>
          </p:nvPr>
        </p:nvSpPr>
        <p:spPr/>
        <p:txBody>
          <a:bodyPr/>
          <a:lstStyle/>
          <a:p>
            <a:pPr eaLnBrk="1" hangingPunct="1"/>
            <a:r>
              <a:rPr lang="en-GB" smtClean="0"/>
              <a:t>Lastly, a contrasting blue or green dye is applied as counter-stain. </a:t>
            </a:r>
          </a:p>
          <a:p>
            <a:pPr eaLnBrk="1" hangingPunct="1"/>
            <a:endParaRPr lang="en-GB" smtClean="0"/>
          </a:p>
          <a:p>
            <a:pPr eaLnBrk="1" hangingPunct="1"/>
            <a:r>
              <a:rPr lang="en-GB" smtClean="0"/>
              <a:t>Acid fast organisms stain red (carbol fuchsin) other organisms take the colour of the counter-stain. </a:t>
            </a:r>
          </a:p>
        </p:txBody>
      </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GB" smtClean="0"/>
              <a:t>Negative staining</a:t>
            </a:r>
          </a:p>
        </p:txBody>
      </p:sp>
      <p:sp>
        <p:nvSpPr>
          <p:cNvPr id="72707" name="Rectangle 3"/>
          <p:cNvSpPr>
            <a:spLocks noGrp="1" noChangeArrowheads="1"/>
          </p:cNvSpPr>
          <p:nvPr>
            <p:ph idx="1"/>
          </p:nvPr>
        </p:nvSpPr>
        <p:spPr/>
        <p:txBody>
          <a:bodyPr/>
          <a:lstStyle/>
          <a:p>
            <a:pPr eaLnBrk="1" hangingPunct="1"/>
            <a:r>
              <a:rPr lang="en-GB" smtClean="0"/>
              <a:t>Negrosin is a black dye.</a:t>
            </a:r>
          </a:p>
          <a:p>
            <a:pPr eaLnBrk="1" hangingPunct="1"/>
            <a:r>
              <a:rPr lang="en-GB" smtClean="0"/>
              <a:t>This is used to stain the background leaving the cells or structures contrastingly colourless.</a:t>
            </a:r>
          </a:p>
          <a:p>
            <a:pPr eaLnBrk="1" hangingPunct="1"/>
            <a:r>
              <a:rPr lang="en-GB" smtClean="0"/>
              <a:t>This procedure is applied for cells or structures that are difficult to stain directly.   </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endParaRPr lang="en-US" smtClean="0"/>
          </a:p>
        </p:txBody>
      </p:sp>
      <p:sp>
        <p:nvSpPr>
          <p:cNvPr id="15363" name="Rectangle 3"/>
          <p:cNvSpPr>
            <a:spLocks noGrp="1" noChangeArrowheads="1"/>
          </p:cNvSpPr>
          <p:nvPr>
            <p:ph idx="1"/>
          </p:nvPr>
        </p:nvSpPr>
        <p:spPr/>
        <p:txBody>
          <a:bodyPr/>
          <a:lstStyle/>
          <a:p>
            <a:pPr eaLnBrk="1" hangingPunct="1"/>
            <a:r>
              <a:rPr lang="en-GB" smtClean="0"/>
              <a:t>The more complex cells with a nucleus, nuclear membrane and many organelles are called eucaryotes or eucaryotic cells. These include the protozoa, fungi, algae, and all plants and animal cells.</a:t>
            </a:r>
          </a:p>
          <a:p>
            <a:pPr eaLnBrk="1" hangingPunct="1"/>
            <a:endParaRPr lang="en-US" smtClean="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GB" smtClean="0"/>
              <a:t>Flagella staining</a:t>
            </a:r>
          </a:p>
        </p:txBody>
      </p:sp>
      <p:sp>
        <p:nvSpPr>
          <p:cNvPr id="73731" name="Rectangle 3"/>
          <p:cNvSpPr>
            <a:spLocks noGrp="1" noChangeArrowheads="1"/>
          </p:cNvSpPr>
          <p:nvPr>
            <p:ph idx="1"/>
          </p:nvPr>
        </p:nvSpPr>
        <p:spPr/>
        <p:txBody>
          <a:bodyPr/>
          <a:lstStyle/>
          <a:p>
            <a:pPr eaLnBrk="1" hangingPunct="1"/>
            <a:r>
              <a:rPr lang="en-GB" smtClean="0"/>
              <a:t>Tannic acid salts are unstable colloidal suspensions used to form a precipitate on the cell wall and flagella.</a:t>
            </a:r>
          </a:p>
          <a:p>
            <a:pPr eaLnBrk="1" hangingPunct="1"/>
            <a:endParaRPr lang="en-GB" smtClean="0"/>
          </a:p>
          <a:p>
            <a:pPr eaLnBrk="1" hangingPunct="1"/>
            <a:r>
              <a:rPr lang="en-GB" smtClean="0"/>
              <a:t>In this manner the apparent diameter of the flagella is increased so staining with a basic fuchsin reveals the flagella under the light microscope</a:t>
            </a:r>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GB" smtClean="0"/>
              <a:t>Capsule staining </a:t>
            </a:r>
          </a:p>
        </p:txBody>
      </p:sp>
      <p:sp>
        <p:nvSpPr>
          <p:cNvPr id="74755" name="Rectangle 3"/>
          <p:cNvSpPr>
            <a:spLocks noGrp="1" noChangeArrowheads="1"/>
          </p:cNvSpPr>
          <p:nvPr>
            <p:ph idx="1"/>
          </p:nvPr>
        </p:nvSpPr>
        <p:spPr/>
        <p:txBody>
          <a:bodyPr/>
          <a:lstStyle/>
          <a:p>
            <a:pPr eaLnBrk="1" hangingPunct="1"/>
            <a:r>
              <a:rPr lang="en-GB" smtClean="0"/>
              <a:t>Capsules are demonstrated by negative staining or its modification.</a:t>
            </a:r>
          </a:p>
          <a:p>
            <a:pPr eaLnBrk="1" hangingPunct="1"/>
            <a:endParaRPr lang="en-GB" smtClean="0"/>
          </a:p>
          <a:p>
            <a:pPr eaLnBrk="1" hangingPunct="1"/>
            <a:r>
              <a:rPr lang="en-GB" smtClean="0"/>
              <a:t>A method by Welch involves treatment with hot crystal violet solution followed by rinsing with copper sulphate solution.</a:t>
            </a:r>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endParaRPr lang="en-US" smtClean="0"/>
          </a:p>
        </p:txBody>
      </p:sp>
      <p:sp>
        <p:nvSpPr>
          <p:cNvPr id="75779" name="Rectangle 3"/>
          <p:cNvSpPr>
            <a:spLocks noGrp="1" noChangeArrowheads="1"/>
          </p:cNvSpPr>
          <p:nvPr>
            <p:ph idx="1"/>
          </p:nvPr>
        </p:nvSpPr>
        <p:spPr/>
        <p:txBody>
          <a:bodyPr/>
          <a:lstStyle/>
          <a:p>
            <a:pPr eaLnBrk="1" hangingPunct="1"/>
            <a:r>
              <a:rPr lang="en-GB" smtClean="0"/>
              <a:t>Copper sulphate removes the excess stain and also acts as counterstain.</a:t>
            </a:r>
          </a:p>
          <a:p>
            <a:pPr eaLnBrk="1" hangingPunct="1"/>
            <a:endParaRPr lang="en-GB" smtClean="0"/>
          </a:p>
          <a:p>
            <a:pPr eaLnBrk="1" hangingPunct="1"/>
            <a:r>
              <a:rPr lang="en-GB" smtClean="0"/>
              <a:t>The CuSO</a:t>
            </a:r>
            <a:r>
              <a:rPr lang="en-GB" baseline="-25000" smtClean="0"/>
              <a:t>4</a:t>
            </a:r>
            <a:r>
              <a:rPr lang="en-GB" smtClean="0"/>
              <a:t> also adds colour to the background with the result that the cell and the background appear dark blue, the capsule appears pale blue </a:t>
            </a:r>
          </a:p>
          <a:p>
            <a:pPr eaLnBrk="1" hangingPunct="1"/>
            <a:endParaRPr lang="en-GB" smtClean="0"/>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GB" smtClean="0"/>
              <a:t>Staining of nucleus</a:t>
            </a:r>
          </a:p>
        </p:txBody>
      </p:sp>
      <p:sp>
        <p:nvSpPr>
          <p:cNvPr id="76803" name="Rectangle 3"/>
          <p:cNvSpPr>
            <a:spLocks noGrp="1" noChangeArrowheads="1"/>
          </p:cNvSpPr>
          <p:nvPr>
            <p:ph idx="1"/>
          </p:nvPr>
        </p:nvSpPr>
        <p:spPr/>
        <p:txBody>
          <a:bodyPr/>
          <a:lstStyle/>
          <a:p>
            <a:pPr eaLnBrk="1" hangingPunct="1"/>
            <a:r>
              <a:rPr lang="en-GB" smtClean="0"/>
              <a:t>Feulgen stains are used for staining DNA.</a:t>
            </a:r>
          </a:p>
          <a:p>
            <a:pPr eaLnBrk="1" hangingPunct="1"/>
            <a:r>
              <a:rPr lang="en-GB" smtClean="0"/>
              <a:t>It is used to stain nuclei.</a:t>
            </a:r>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GB" smtClean="0"/>
              <a:t>Spore staining</a:t>
            </a:r>
          </a:p>
        </p:txBody>
      </p:sp>
      <p:sp>
        <p:nvSpPr>
          <p:cNvPr id="77827" name="Rectangle 3"/>
          <p:cNvSpPr>
            <a:spLocks noGrp="1" noChangeArrowheads="1"/>
          </p:cNvSpPr>
          <p:nvPr>
            <p:ph idx="1"/>
          </p:nvPr>
        </p:nvSpPr>
        <p:spPr/>
        <p:txBody>
          <a:bodyPr/>
          <a:lstStyle/>
          <a:p>
            <a:pPr eaLnBrk="1" hangingPunct="1"/>
            <a:r>
              <a:rPr lang="en-GB" smtClean="0"/>
              <a:t>Spores are normally stained with malachite green or carbol-fuchsin.</a:t>
            </a:r>
          </a:p>
          <a:p>
            <a:pPr eaLnBrk="1" hangingPunct="1"/>
            <a:endParaRPr lang="en-GB" smtClean="0"/>
          </a:p>
          <a:p>
            <a:pPr eaLnBrk="1" hangingPunct="1"/>
            <a:r>
              <a:rPr lang="en-GB" smtClean="0"/>
              <a:t> Spore walls are relatively impermeable but dyes can be made to penetrate by heating. </a:t>
            </a:r>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endParaRPr lang="en-US" smtClean="0"/>
          </a:p>
        </p:txBody>
      </p:sp>
      <p:sp>
        <p:nvSpPr>
          <p:cNvPr id="78851" name="Rectangle 3"/>
          <p:cNvSpPr>
            <a:spLocks noGrp="1" noChangeArrowheads="1"/>
          </p:cNvSpPr>
          <p:nvPr>
            <p:ph idx="1"/>
          </p:nvPr>
        </p:nvSpPr>
        <p:spPr/>
        <p:txBody>
          <a:bodyPr/>
          <a:lstStyle/>
          <a:p>
            <a:pPr eaLnBrk="1" hangingPunct="1"/>
            <a:r>
              <a:rPr lang="en-GB" smtClean="0"/>
              <a:t>The same impermeability prevents decolourisation of the spore by alcohol treatment…. which must be sufficient to decolourise vegetative cells. </a:t>
            </a:r>
          </a:p>
          <a:p>
            <a:pPr eaLnBrk="1" hangingPunct="1"/>
            <a:r>
              <a:rPr lang="en-GB" smtClean="0"/>
              <a:t>It can then be counterstained.</a:t>
            </a:r>
          </a:p>
          <a:p>
            <a:pPr eaLnBrk="1" hangingPunct="1"/>
            <a:endParaRPr lang="en-GB" smtClean="0"/>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endParaRPr lang="en-US" smtClean="0"/>
          </a:p>
        </p:txBody>
      </p:sp>
      <p:sp>
        <p:nvSpPr>
          <p:cNvPr id="80899" name="Rectangle 3"/>
          <p:cNvSpPr>
            <a:spLocks noGrp="1" noChangeArrowheads="1"/>
          </p:cNvSpPr>
          <p:nvPr>
            <p:ph idx="1"/>
          </p:nvPr>
        </p:nvSpPr>
        <p:spPr/>
        <p:txBody>
          <a:bodyPr/>
          <a:lstStyle/>
          <a:p>
            <a:pPr algn="r" eaLnBrk="1" hangingPunct="1"/>
            <a:endParaRPr lang="en-US" smtClean="0"/>
          </a:p>
        </p:txBody>
      </p:sp>
      <p:pic>
        <p:nvPicPr>
          <p:cNvPr id="80900" name="Picture 4" descr="p1"/>
          <p:cNvPicPr>
            <a:picLocks noChangeAspect="1" noChangeArrowheads="1"/>
          </p:cNvPicPr>
          <p:nvPr/>
        </p:nvPicPr>
        <p:blipFill>
          <a:blip r:embed="rId2" cstate="print"/>
          <a:srcRect/>
          <a:stretch>
            <a:fillRect/>
          </a:stretch>
        </p:blipFill>
        <p:spPr bwMode="auto">
          <a:xfrm>
            <a:off x="0" y="-457200"/>
            <a:ext cx="9144000" cy="8610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endParaRPr lang="en-US" smtClean="0"/>
          </a:p>
        </p:txBody>
      </p:sp>
      <p:sp>
        <p:nvSpPr>
          <p:cNvPr id="82947" name="Rectangle 3"/>
          <p:cNvSpPr>
            <a:spLocks noGrp="1" noChangeArrowheads="1"/>
          </p:cNvSpPr>
          <p:nvPr>
            <p:ph idx="1"/>
          </p:nvPr>
        </p:nvSpPr>
        <p:spPr/>
        <p:txBody>
          <a:bodyPr/>
          <a:lstStyle/>
          <a:p>
            <a:pPr eaLnBrk="1" hangingPunct="1"/>
            <a:endParaRPr lang="en-US" smtClean="0"/>
          </a:p>
        </p:txBody>
      </p:sp>
      <p:pic>
        <p:nvPicPr>
          <p:cNvPr id="82948" name="Picture 4" descr="p1"/>
          <p:cNvPicPr>
            <a:picLocks noChangeAspect="1" noChangeArrowheads="1"/>
          </p:cNvPicPr>
          <p:nvPr/>
        </p:nvPicPr>
        <p:blipFill>
          <a:blip r:embed="rId2" cstate="print"/>
          <a:srcRect/>
          <a:stretch>
            <a:fillRect/>
          </a:stretch>
        </p:blipFill>
        <p:spPr bwMode="auto">
          <a:xfrm>
            <a:off x="-457200" y="-990600"/>
            <a:ext cx="9906000" cy="8991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endParaRPr lang="en-US" smtClean="0"/>
          </a:p>
        </p:txBody>
      </p:sp>
      <p:sp>
        <p:nvSpPr>
          <p:cNvPr id="84995" name="Rectangle 3"/>
          <p:cNvSpPr>
            <a:spLocks noGrp="1" noChangeArrowheads="1"/>
          </p:cNvSpPr>
          <p:nvPr>
            <p:ph idx="1"/>
          </p:nvPr>
        </p:nvSpPr>
        <p:spPr/>
        <p:txBody>
          <a:bodyPr/>
          <a:lstStyle/>
          <a:p>
            <a:pPr eaLnBrk="1" hangingPunct="1"/>
            <a:endParaRPr lang="en-US" smtClean="0"/>
          </a:p>
        </p:txBody>
      </p:sp>
      <p:pic>
        <p:nvPicPr>
          <p:cNvPr id="84996" name="Picture 4" descr="p1"/>
          <p:cNvPicPr>
            <a:picLocks noChangeAspect="1" noChangeArrowheads="1"/>
          </p:cNvPicPr>
          <p:nvPr/>
        </p:nvPicPr>
        <p:blipFill>
          <a:blip r:embed="rId2" cstate="print"/>
          <a:srcRect/>
          <a:stretch>
            <a:fillRect/>
          </a:stretch>
        </p:blipFill>
        <p:spPr bwMode="auto">
          <a:xfrm>
            <a:off x="0" y="-381000"/>
            <a:ext cx="9601200" cy="7620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p:cNvSpPr>
            <a:spLocks noGrp="1" noChangeArrowheads="1"/>
          </p:cNvSpPr>
          <p:nvPr>
            <p:ph type="title"/>
          </p:nvPr>
        </p:nvSpPr>
        <p:spPr/>
        <p:txBody>
          <a:bodyPr/>
          <a:lstStyle/>
          <a:p>
            <a:pPr eaLnBrk="1" hangingPunct="1"/>
            <a:r>
              <a:rPr lang="en-GB" smtClean="0"/>
              <a:t>Bacilli</a:t>
            </a:r>
          </a:p>
        </p:txBody>
      </p:sp>
      <p:pic>
        <p:nvPicPr>
          <p:cNvPr id="86019" name="Picture 4" descr="ppp"/>
          <p:cNvPicPr>
            <a:picLocks noGrp="1" noChangeAspect="1" noChangeArrowheads="1"/>
          </p:cNvPicPr>
          <p:nvPr>
            <p:ph idx="1"/>
          </p:nvPr>
        </p:nvPicPr>
        <p:blipFill>
          <a:blip r:embed="rId2" cstate="print"/>
          <a:stretch>
            <a:fillRect/>
          </a:stretch>
        </p:blipFill>
        <p:spPr>
          <a:xfrm>
            <a:off x="2859024" y="3084576"/>
            <a:ext cx="3425952" cy="1908048"/>
          </a:xfr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Importance of microbes</a:t>
            </a:r>
          </a:p>
        </p:txBody>
      </p:sp>
      <p:sp>
        <p:nvSpPr>
          <p:cNvPr id="16387" name="Rectangle 3"/>
          <p:cNvSpPr>
            <a:spLocks noGrp="1" noChangeArrowheads="1"/>
          </p:cNvSpPr>
          <p:nvPr>
            <p:ph idx="1"/>
          </p:nvPr>
        </p:nvSpPr>
        <p:spPr/>
        <p:txBody>
          <a:bodyPr/>
          <a:lstStyle/>
          <a:p>
            <a:pPr eaLnBrk="1" hangingPunct="1"/>
            <a:r>
              <a:rPr lang="en-GB" smtClean="0"/>
              <a:t>Micro-organisms are important in the maintenance of an ecological balance on earth.</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Grp="1" noChangeArrowheads="1"/>
          </p:cNvSpPr>
          <p:nvPr>
            <p:ph type="title"/>
          </p:nvPr>
        </p:nvSpPr>
        <p:spPr/>
        <p:txBody>
          <a:bodyPr/>
          <a:lstStyle/>
          <a:p>
            <a:pPr eaLnBrk="1" hangingPunct="1"/>
            <a:r>
              <a:rPr lang="en-GB" smtClean="0"/>
              <a:t>Bacilli</a:t>
            </a:r>
          </a:p>
        </p:txBody>
      </p:sp>
      <p:pic>
        <p:nvPicPr>
          <p:cNvPr id="87043" name="Picture 4" descr="ppp"/>
          <p:cNvPicPr>
            <a:picLocks noGrp="1" noChangeAspect="1" noChangeArrowheads="1"/>
          </p:cNvPicPr>
          <p:nvPr>
            <p:ph idx="1"/>
          </p:nvPr>
        </p:nvPicPr>
        <p:blipFill>
          <a:blip r:embed="rId2" cstate="print"/>
          <a:srcRect/>
          <a:stretch>
            <a:fillRect/>
          </a:stretch>
        </p:blipFill>
        <p:spPr>
          <a:xfrm>
            <a:off x="228600" y="1676400"/>
            <a:ext cx="8534400" cy="4876800"/>
          </a:xfrm>
        </p:spPr>
      </p:pic>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mtClean="0"/>
              <a:t>Gram negative rods</a:t>
            </a:r>
          </a:p>
        </p:txBody>
      </p:sp>
      <p:sp>
        <p:nvSpPr>
          <p:cNvPr id="88067" name="Rectangle 3"/>
          <p:cNvSpPr>
            <a:spLocks noGrp="1" noChangeArrowheads="1"/>
          </p:cNvSpPr>
          <p:nvPr>
            <p:ph idx="1"/>
          </p:nvPr>
        </p:nvSpPr>
        <p:spPr/>
        <p:txBody>
          <a:bodyPr/>
          <a:lstStyle/>
          <a:p>
            <a:pPr eaLnBrk="1" hangingPunct="1"/>
            <a:endParaRPr lang="en-US" smtClean="0"/>
          </a:p>
        </p:txBody>
      </p:sp>
      <p:pic>
        <p:nvPicPr>
          <p:cNvPr id="88068" name="Picture 4" descr="f"/>
          <p:cNvPicPr>
            <a:picLocks noChangeAspect="1" noChangeArrowheads="1"/>
          </p:cNvPicPr>
          <p:nvPr/>
        </p:nvPicPr>
        <p:blipFill>
          <a:blip r:embed="rId2" cstate="print"/>
          <a:srcRect/>
          <a:stretch>
            <a:fillRect/>
          </a:stretch>
        </p:blipFill>
        <p:spPr bwMode="auto">
          <a:xfrm>
            <a:off x="533401" y="1447800"/>
            <a:ext cx="8001000" cy="4648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smtClean="0"/>
              <a:t>Acid fast Bacilli</a:t>
            </a:r>
          </a:p>
        </p:txBody>
      </p:sp>
      <p:sp>
        <p:nvSpPr>
          <p:cNvPr id="89091" name="Rectangle 3"/>
          <p:cNvSpPr>
            <a:spLocks noGrp="1" noChangeArrowheads="1"/>
          </p:cNvSpPr>
          <p:nvPr>
            <p:ph idx="1"/>
          </p:nvPr>
        </p:nvSpPr>
        <p:spPr/>
        <p:txBody>
          <a:bodyPr/>
          <a:lstStyle/>
          <a:p>
            <a:pPr eaLnBrk="1" hangingPunct="1"/>
            <a:endParaRPr lang="en-US" smtClean="0"/>
          </a:p>
        </p:txBody>
      </p:sp>
      <p:pic>
        <p:nvPicPr>
          <p:cNvPr id="89092" name="Picture 5" descr="fe"/>
          <p:cNvPicPr>
            <a:picLocks noChangeAspect="1" noChangeArrowheads="1"/>
          </p:cNvPicPr>
          <p:nvPr/>
        </p:nvPicPr>
        <p:blipFill>
          <a:blip r:embed="rId2" cstate="print"/>
          <a:srcRect/>
          <a:stretch>
            <a:fillRect/>
          </a:stretch>
        </p:blipFill>
        <p:spPr bwMode="auto">
          <a:xfrm>
            <a:off x="457201" y="1371600"/>
            <a:ext cx="8229600" cy="4724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smtClean="0"/>
              <a:t>Gram negative intracellular </a:t>
            </a:r>
            <a:r>
              <a:rPr lang="en-US" dirty="0" err="1" smtClean="0"/>
              <a:t>diplococci</a:t>
            </a:r>
            <a:endParaRPr lang="en-US" dirty="0" smtClean="0"/>
          </a:p>
        </p:txBody>
      </p:sp>
      <p:sp>
        <p:nvSpPr>
          <p:cNvPr id="90115" name="Rectangle 3"/>
          <p:cNvSpPr>
            <a:spLocks noGrp="1" noChangeArrowheads="1"/>
          </p:cNvSpPr>
          <p:nvPr>
            <p:ph idx="1"/>
          </p:nvPr>
        </p:nvSpPr>
        <p:spPr/>
        <p:txBody>
          <a:bodyPr/>
          <a:lstStyle/>
          <a:p>
            <a:pPr eaLnBrk="1" hangingPunct="1"/>
            <a:endParaRPr lang="en-US" smtClean="0"/>
          </a:p>
        </p:txBody>
      </p:sp>
      <p:pic>
        <p:nvPicPr>
          <p:cNvPr id="90116" name="Picture 4" descr="j"/>
          <p:cNvPicPr>
            <a:picLocks noChangeAspect="1" noChangeArrowheads="1"/>
          </p:cNvPicPr>
          <p:nvPr/>
        </p:nvPicPr>
        <p:blipFill>
          <a:blip r:embed="rId2" cstate="print"/>
          <a:srcRect/>
          <a:stretch>
            <a:fillRect/>
          </a:stretch>
        </p:blipFill>
        <p:spPr bwMode="auto">
          <a:xfrm>
            <a:off x="533400" y="1447800"/>
            <a:ext cx="7924799" cy="4572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dirty="0" smtClean="0"/>
              <a:t>Gram negative rods</a:t>
            </a:r>
          </a:p>
        </p:txBody>
      </p:sp>
      <p:sp>
        <p:nvSpPr>
          <p:cNvPr id="91139" name="Rectangle 3"/>
          <p:cNvSpPr>
            <a:spLocks noGrp="1" noChangeArrowheads="1"/>
          </p:cNvSpPr>
          <p:nvPr>
            <p:ph idx="1"/>
          </p:nvPr>
        </p:nvSpPr>
        <p:spPr/>
        <p:txBody>
          <a:bodyPr/>
          <a:lstStyle/>
          <a:p>
            <a:pPr eaLnBrk="1" hangingPunct="1"/>
            <a:endParaRPr lang="en-US" smtClean="0"/>
          </a:p>
        </p:txBody>
      </p:sp>
      <p:pic>
        <p:nvPicPr>
          <p:cNvPr id="91140" name="Picture 4" descr="fr"/>
          <p:cNvPicPr>
            <a:picLocks noChangeAspect="1" noChangeArrowheads="1"/>
          </p:cNvPicPr>
          <p:nvPr/>
        </p:nvPicPr>
        <p:blipFill>
          <a:blip r:embed="rId2" cstate="print"/>
          <a:srcRect/>
          <a:stretch>
            <a:fillRect/>
          </a:stretch>
        </p:blipFill>
        <p:spPr bwMode="auto">
          <a:xfrm>
            <a:off x="685801" y="1600200"/>
            <a:ext cx="7162800" cy="4419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smtClean="0"/>
              <a:t>Gram positive cocci</a:t>
            </a:r>
          </a:p>
        </p:txBody>
      </p:sp>
      <p:sp>
        <p:nvSpPr>
          <p:cNvPr id="92163" name="Rectangle 3"/>
          <p:cNvSpPr>
            <a:spLocks noGrp="1" noChangeArrowheads="1"/>
          </p:cNvSpPr>
          <p:nvPr>
            <p:ph idx="1"/>
          </p:nvPr>
        </p:nvSpPr>
        <p:spPr/>
        <p:txBody>
          <a:bodyPr/>
          <a:lstStyle/>
          <a:p>
            <a:pPr eaLnBrk="1" hangingPunct="1"/>
            <a:endParaRPr lang="en-US" smtClean="0"/>
          </a:p>
        </p:txBody>
      </p:sp>
      <p:pic>
        <p:nvPicPr>
          <p:cNvPr id="92164" name="Picture 4" descr="oo"/>
          <p:cNvPicPr>
            <a:picLocks noChangeAspect="1" noChangeArrowheads="1"/>
          </p:cNvPicPr>
          <p:nvPr/>
        </p:nvPicPr>
        <p:blipFill>
          <a:blip r:embed="rId2" cstate="print"/>
          <a:srcRect/>
          <a:stretch>
            <a:fillRect/>
          </a:stretch>
        </p:blipFill>
        <p:spPr bwMode="auto">
          <a:xfrm>
            <a:off x="762000" y="1600199"/>
            <a:ext cx="7620000" cy="441960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endParaRPr lang="en-US" smtClean="0"/>
          </a:p>
        </p:txBody>
      </p:sp>
      <p:sp>
        <p:nvSpPr>
          <p:cNvPr id="93187" name="Rectangle 3"/>
          <p:cNvSpPr>
            <a:spLocks noGrp="1" noChangeArrowheads="1"/>
          </p:cNvSpPr>
          <p:nvPr>
            <p:ph idx="1"/>
          </p:nvPr>
        </p:nvSpPr>
        <p:spPr/>
        <p:txBody>
          <a:bodyPr/>
          <a:lstStyle/>
          <a:p>
            <a:pPr eaLnBrk="1" hangingPunct="1"/>
            <a:endParaRPr lang="en-US" smtClean="0"/>
          </a:p>
        </p:txBody>
      </p:sp>
      <p:pic>
        <p:nvPicPr>
          <p:cNvPr id="93188" name="Picture 4" descr="p1"/>
          <p:cNvPicPr>
            <a:picLocks noChangeAspect="1" noChangeArrowheads="1"/>
          </p:cNvPicPr>
          <p:nvPr/>
        </p:nvPicPr>
        <p:blipFill>
          <a:blip r:embed="rId2" cstate="print"/>
          <a:srcRect/>
          <a:stretch>
            <a:fillRect/>
          </a:stretch>
        </p:blipFill>
        <p:spPr bwMode="auto">
          <a:xfrm>
            <a:off x="0" y="-381000"/>
            <a:ext cx="9144000" cy="7239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8"/>
          <p:cNvSpPr>
            <a:spLocks noGrp="1" noChangeArrowheads="1"/>
          </p:cNvSpPr>
          <p:nvPr>
            <p:ph type="title"/>
          </p:nvPr>
        </p:nvSpPr>
        <p:spPr/>
        <p:txBody>
          <a:bodyPr/>
          <a:lstStyle/>
          <a:p>
            <a:pPr eaLnBrk="1" hangingPunct="1"/>
            <a:r>
              <a:rPr lang="en-GB" smtClean="0"/>
              <a:t>Vibrio</a:t>
            </a:r>
          </a:p>
        </p:txBody>
      </p:sp>
      <p:pic>
        <p:nvPicPr>
          <p:cNvPr id="94211" name="Picture 7" descr="ppp"/>
          <p:cNvPicPr>
            <a:picLocks noGrp="1" noChangeAspect="1" noChangeArrowheads="1"/>
          </p:cNvPicPr>
          <p:nvPr>
            <p:ph idx="1"/>
          </p:nvPr>
        </p:nvPicPr>
        <p:blipFill>
          <a:blip r:embed="rId2" cstate="print"/>
          <a:srcRect/>
          <a:stretch>
            <a:fillRect/>
          </a:stretch>
        </p:blipFill>
        <p:spPr>
          <a:xfrm>
            <a:off x="228600" y="1295400"/>
            <a:ext cx="8534400" cy="5029200"/>
          </a:xfrm>
        </p:spPr>
      </p:pic>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5"/>
          <p:cNvSpPr>
            <a:spLocks noGrp="1" noChangeArrowheads="1"/>
          </p:cNvSpPr>
          <p:nvPr>
            <p:ph type="title"/>
          </p:nvPr>
        </p:nvSpPr>
        <p:spPr/>
        <p:txBody>
          <a:bodyPr/>
          <a:lstStyle/>
          <a:p>
            <a:pPr eaLnBrk="1" hangingPunct="1"/>
            <a:r>
              <a:rPr lang="en-GB" smtClean="0"/>
              <a:t>Spirillum &amp; Spirochete</a:t>
            </a:r>
          </a:p>
        </p:txBody>
      </p:sp>
      <p:pic>
        <p:nvPicPr>
          <p:cNvPr id="95235" name="Picture 4" descr="ppp"/>
          <p:cNvPicPr>
            <a:picLocks noGrp="1" noChangeAspect="1" noChangeArrowheads="1"/>
          </p:cNvPicPr>
          <p:nvPr>
            <p:ph idx="1"/>
          </p:nvPr>
        </p:nvPicPr>
        <p:blipFill>
          <a:blip r:embed="rId2" cstate="print"/>
          <a:stretch>
            <a:fillRect/>
          </a:stretch>
        </p:blipFill>
        <p:spPr>
          <a:xfrm>
            <a:off x="2718816" y="2587752"/>
            <a:ext cx="3706368" cy="2901696"/>
          </a:xfrm>
        </p:spPr>
      </p:pic>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endParaRPr lang="en-US" smtClean="0"/>
          </a:p>
        </p:txBody>
      </p:sp>
      <p:sp>
        <p:nvSpPr>
          <p:cNvPr id="96259" name="Rectangle 3"/>
          <p:cNvSpPr>
            <a:spLocks noGrp="1" noChangeArrowheads="1"/>
          </p:cNvSpPr>
          <p:nvPr>
            <p:ph idx="1"/>
          </p:nvPr>
        </p:nvSpPr>
        <p:spPr/>
        <p:txBody>
          <a:bodyPr/>
          <a:lstStyle/>
          <a:p>
            <a:pPr eaLnBrk="1" hangingPunct="1"/>
            <a:endParaRPr lang="en-US" smtClean="0"/>
          </a:p>
        </p:txBody>
      </p:sp>
      <p:pic>
        <p:nvPicPr>
          <p:cNvPr id="96260" name="Picture 4" descr="p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endParaRPr lang="en-US" smtClean="0"/>
          </a:p>
        </p:txBody>
      </p:sp>
      <p:sp>
        <p:nvSpPr>
          <p:cNvPr id="17411" name="Rectangle 3"/>
          <p:cNvSpPr>
            <a:spLocks noGrp="1" noChangeArrowheads="1"/>
          </p:cNvSpPr>
          <p:nvPr>
            <p:ph idx="1"/>
          </p:nvPr>
        </p:nvSpPr>
        <p:spPr/>
        <p:txBody>
          <a:bodyPr/>
          <a:lstStyle/>
          <a:p>
            <a:pPr eaLnBrk="1" hangingPunct="1"/>
            <a:r>
              <a:rPr lang="en-GB" smtClean="0"/>
              <a:t>Some micro-organisms live in humans and other animals and needed to maintain the animal’s health.</a:t>
            </a:r>
          </a:p>
          <a:p>
            <a:pPr eaLnBrk="1" hangingPunct="1"/>
            <a:endParaRPr lang="en-GB" smtClean="0"/>
          </a:p>
          <a:p>
            <a:pPr eaLnBrk="1" hangingPunct="1">
              <a:buFontTx/>
              <a:buNone/>
            </a:pPr>
            <a:r>
              <a:rPr lang="en-GB" smtClean="0"/>
              <a:t> </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endParaRPr lang="en-US" smtClean="0"/>
          </a:p>
        </p:txBody>
      </p:sp>
      <p:sp>
        <p:nvSpPr>
          <p:cNvPr id="97283" name="Rectangle 3"/>
          <p:cNvSpPr>
            <a:spLocks noGrp="1" noChangeArrowheads="1"/>
          </p:cNvSpPr>
          <p:nvPr>
            <p:ph idx="1"/>
          </p:nvPr>
        </p:nvSpPr>
        <p:spPr/>
        <p:txBody>
          <a:bodyPr/>
          <a:lstStyle/>
          <a:p>
            <a:pPr eaLnBrk="1" hangingPunct="1"/>
            <a:endParaRPr lang="en-US" smtClean="0"/>
          </a:p>
        </p:txBody>
      </p:sp>
      <p:pic>
        <p:nvPicPr>
          <p:cNvPr id="97284" name="Picture 4" descr="p1"/>
          <p:cNvPicPr>
            <a:picLocks noChangeAspect="1" noChangeArrowheads="1"/>
          </p:cNvPicPr>
          <p:nvPr/>
        </p:nvPicPr>
        <p:blipFill>
          <a:blip r:embed="rId2" cstate="print"/>
          <a:srcRect/>
          <a:stretch>
            <a:fillRect/>
          </a:stretch>
        </p:blipFill>
        <p:spPr bwMode="auto">
          <a:xfrm>
            <a:off x="-1981200" y="-1371600"/>
            <a:ext cx="12496800" cy="8915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5"/>
          <p:cNvSpPr>
            <a:spLocks noGrp="1" noChangeArrowheads="1"/>
          </p:cNvSpPr>
          <p:nvPr>
            <p:ph type="title"/>
          </p:nvPr>
        </p:nvSpPr>
        <p:spPr/>
        <p:txBody>
          <a:bodyPr/>
          <a:lstStyle/>
          <a:p>
            <a:pPr eaLnBrk="1" hangingPunct="1"/>
            <a:r>
              <a:rPr lang="en-GB" sz="4000" smtClean="0"/>
              <a:t>Star and Square shapes</a:t>
            </a:r>
            <a:br>
              <a:rPr lang="en-GB" sz="4000" smtClean="0"/>
            </a:br>
            <a:r>
              <a:rPr lang="en-GB" sz="4000" smtClean="0"/>
              <a:t>Stella &amp; Haloarcula</a:t>
            </a:r>
          </a:p>
        </p:txBody>
      </p:sp>
      <p:pic>
        <p:nvPicPr>
          <p:cNvPr id="98307" name="Picture 4" descr="ppp"/>
          <p:cNvPicPr>
            <a:picLocks noGrp="1" noChangeAspect="1" noChangeArrowheads="1"/>
          </p:cNvPicPr>
          <p:nvPr>
            <p:ph idx="1"/>
          </p:nvPr>
        </p:nvPicPr>
        <p:blipFill>
          <a:blip r:embed="rId2" cstate="print"/>
          <a:stretch>
            <a:fillRect/>
          </a:stretch>
        </p:blipFill>
        <p:spPr>
          <a:xfrm>
            <a:off x="1054608" y="2712720"/>
            <a:ext cx="7034784" cy="2651760"/>
          </a:xfrm>
        </p:spPr>
      </p:pic>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stain.jpg"/>
          <p:cNvPicPr>
            <a:picLocks noChangeAspect="1"/>
          </p:cNvPicPr>
          <p:nvPr/>
        </p:nvPicPr>
        <p:blipFill>
          <a:blip r:embed="rId2" cstate="print"/>
          <a:srcRect/>
          <a:stretch>
            <a:fillRect/>
          </a:stretch>
        </p:blipFill>
        <p:spPr bwMode="auto">
          <a:xfrm>
            <a:off x="0" y="0"/>
            <a:ext cx="9144000" cy="7086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gn.jpg"/>
          <p:cNvPicPr>
            <a:picLocks noChangeAspect="1"/>
          </p:cNvPicPr>
          <p:nvPr/>
        </p:nvPicPr>
        <p:blipFill>
          <a:blip r:embed="rId2" cstate="print"/>
          <a:srcRect/>
          <a:stretch>
            <a:fillRect/>
          </a:stretch>
        </p:blipFill>
        <p:spPr bwMode="auto">
          <a:xfrm>
            <a:off x="0" y="609600"/>
            <a:ext cx="9144000" cy="6248400"/>
          </a:xfrm>
          <a:prstGeom prst="rect">
            <a:avLst/>
          </a:prstGeom>
          <a:noFill/>
          <a:ln w="9525">
            <a:noFill/>
            <a:miter lim="800000"/>
            <a:headEnd/>
            <a:tailEnd/>
          </a:ln>
        </p:spPr>
      </p:pic>
      <p:sp>
        <p:nvSpPr>
          <p:cNvPr id="100355" name="Title 2"/>
          <p:cNvSpPr>
            <a:spLocks noGrp="1"/>
          </p:cNvSpPr>
          <p:nvPr>
            <p:ph type="title"/>
          </p:nvPr>
        </p:nvSpPr>
        <p:spPr/>
        <p:txBody>
          <a:bodyPr/>
          <a:lstStyle/>
          <a:p>
            <a:r>
              <a:rPr lang="en-US" smtClean="0"/>
              <a:t>Gram positive and Gram Negative</a:t>
            </a:r>
          </a:p>
        </p:txBody>
      </p:sp>
      <p:sp>
        <p:nvSpPr>
          <p:cNvPr id="100356" name="Content Placeholder 3"/>
          <p:cNvSpPr>
            <a:spLocks noGrp="1"/>
          </p:cNvSpPr>
          <p:nvPr>
            <p:ph idx="1"/>
          </p:nvPr>
        </p:nvSpPr>
        <p:spPr/>
        <p:txBody>
          <a:bodyPr/>
          <a:lstStyle/>
          <a:p>
            <a:r>
              <a:rPr lang="en-US" smtClean="0"/>
              <a:t>Gram +ve Cocci		Gram –ve Rods		</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endParaRPr lang="en-US" smtClean="0"/>
          </a:p>
        </p:txBody>
      </p:sp>
      <p:sp>
        <p:nvSpPr>
          <p:cNvPr id="18435" name="Rectangle 3"/>
          <p:cNvSpPr>
            <a:spLocks noGrp="1" noChangeArrowheads="1"/>
          </p:cNvSpPr>
          <p:nvPr>
            <p:ph idx="1"/>
          </p:nvPr>
        </p:nvSpPr>
        <p:spPr/>
        <p:txBody>
          <a:bodyPr/>
          <a:lstStyle/>
          <a:p>
            <a:pPr eaLnBrk="1" hangingPunct="1"/>
            <a:r>
              <a:rPr lang="en-GB" smtClean="0"/>
              <a:t>Some micro-organisms are used to produce: </a:t>
            </a:r>
          </a:p>
          <a:p>
            <a:pPr eaLnBrk="1" hangingPunct="1"/>
            <a:endParaRPr lang="en-GB" smtClean="0"/>
          </a:p>
          <a:p>
            <a:pPr eaLnBrk="1" hangingPunct="1"/>
            <a:r>
              <a:rPr lang="en-GB" smtClean="0"/>
              <a:t>foods as in fermented foods eg: vinegar, cheese, yoghourt, bread. </a:t>
            </a:r>
          </a:p>
          <a:p>
            <a:pPr eaLnBrk="1" hangingPunct="1"/>
            <a:endParaRPr lang="en-GB" smtClean="0"/>
          </a:p>
          <a:p>
            <a:pPr eaLnBrk="1" hangingPunct="1"/>
            <a:r>
              <a:rPr lang="en-GB" smtClean="0"/>
              <a:t>chemicals eg :</a:t>
            </a:r>
          </a:p>
          <a:p>
            <a:pPr eaLnBrk="1" hangingPunct="1"/>
            <a:r>
              <a:rPr lang="en-GB" smtClean="0"/>
              <a:t>acetone,organic acids, enzymes, alcohols.</a:t>
            </a:r>
          </a:p>
          <a:p>
            <a:pPr eaLnBrk="1" hangingPunct="1"/>
            <a:endParaRPr lang="en-GB"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endParaRPr lang="en-US" smtClean="0"/>
          </a:p>
        </p:txBody>
      </p:sp>
      <p:sp>
        <p:nvSpPr>
          <p:cNvPr id="19459" name="Rectangle 3"/>
          <p:cNvSpPr>
            <a:spLocks noGrp="1" noChangeArrowheads="1"/>
          </p:cNvSpPr>
          <p:nvPr>
            <p:ph idx="1"/>
          </p:nvPr>
        </p:nvSpPr>
        <p:spPr>
          <a:xfrm>
            <a:off x="0" y="304800"/>
            <a:ext cx="9144000" cy="6553200"/>
          </a:xfrm>
        </p:spPr>
        <p:txBody>
          <a:bodyPr/>
          <a:lstStyle/>
          <a:p>
            <a:pPr eaLnBrk="1" hangingPunct="1">
              <a:lnSpc>
                <a:spcPct val="90000"/>
              </a:lnSpc>
            </a:pPr>
            <a:r>
              <a:rPr lang="en-GB" smtClean="0"/>
              <a:t>Some micro-organisms cause diseases eg</a:t>
            </a:r>
          </a:p>
          <a:p>
            <a:pPr eaLnBrk="1" hangingPunct="1">
              <a:lnSpc>
                <a:spcPct val="90000"/>
              </a:lnSpc>
            </a:pPr>
            <a:r>
              <a:rPr lang="en-GB" i="1" smtClean="0"/>
              <a:t>Boils—Staphylococcus</a:t>
            </a:r>
            <a:r>
              <a:rPr lang="en-GB" smtClean="0"/>
              <a:t> </a:t>
            </a:r>
            <a:r>
              <a:rPr lang="en-GB" i="1" smtClean="0"/>
              <a:t>aureus</a:t>
            </a:r>
          </a:p>
          <a:p>
            <a:pPr eaLnBrk="1" hangingPunct="1">
              <a:lnSpc>
                <a:spcPct val="90000"/>
              </a:lnSpc>
            </a:pPr>
            <a:r>
              <a:rPr lang="en-GB" smtClean="0"/>
              <a:t>Diarrhoea as in food poisoning-- </a:t>
            </a:r>
            <a:r>
              <a:rPr lang="en-GB" i="1" smtClean="0"/>
              <a:t>Bacillus</a:t>
            </a:r>
            <a:r>
              <a:rPr lang="en-GB" smtClean="0"/>
              <a:t> </a:t>
            </a:r>
            <a:r>
              <a:rPr lang="en-GB" i="1" smtClean="0"/>
              <a:t>cereus</a:t>
            </a:r>
            <a:r>
              <a:rPr lang="en-GB" smtClean="0"/>
              <a:t>.</a:t>
            </a:r>
          </a:p>
          <a:p>
            <a:pPr eaLnBrk="1" hangingPunct="1">
              <a:lnSpc>
                <a:spcPct val="90000"/>
              </a:lnSpc>
            </a:pPr>
            <a:r>
              <a:rPr lang="en-GB" smtClean="0"/>
              <a:t>Measles---measles virus.</a:t>
            </a:r>
          </a:p>
          <a:p>
            <a:pPr eaLnBrk="1" hangingPunct="1">
              <a:lnSpc>
                <a:spcPct val="90000"/>
              </a:lnSpc>
            </a:pPr>
            <a:r>
              <a:rPr lang="en-GB" smtClean="0"/>
              <a:t> AIDS…HIV virus</a:t>
            </a:r>
          </a:p>
          <a:p>
            <a:pPr eaLnBrk="1" hangingPunct="1">
              <a:lnSpc>
                <a:spcPct val="90000"/>
              </a:lnSpc>
            </a:pPr>
            <a:r>
              <a:rPr lang="en-GB" smtClean="0"/>
              <a:t>Athlete’s foot --fungus </a:t>
            </a:r>
          </a:p>
          <a:p>
            <a:pPr eaLnBrk="1" hangingPunct="1">
              <a:lnSpc>
                <a:spcPct val="90000"/>
              </a:lnSpc>
            </a:pPr>
            <a:r>
              <a:rPr lang="en-GB" smtClean="0"/>
              <a:t>Guinea worm disease–guinea-worm parasite also called </a:t>
            </a:r>
            <a:r>
              <a:rPr lang="en-GB" i="1" smtClean="0"/>
              <a:t>Dracunculus</a:t>
            </a:r>
            <a:r>
              <a:rPr lang="en-GB" smtClean="0"/>
              <a:t> </a:t>
            </a:r>
            <a:r>
              <a:rPr lang="en-GB" i="1" smtClean="0"/>
              <a:t>medinensis</a:t>
            </a:r>
          </a:p>
          <a:p>
            <a:pPr eaLnBrk="1" hangingPunct="1">
              <a:lnSpc>
                <a:spcPct val="90000"/>
              </a:lnSpc>
            </a:pPr>
            <a:endParaRPr lang="en-GB" smtClean="0"/>
          </a:p>
          <a:p>
            <a:pPr eaLnBrk="1" hangingPunct="1">
              <a:lnSpc>
                <a:spcPct val="90000"/>
              </a:lnSpc>
            </a:pPr>
            <a:endParaRPr lang="en-GB"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subTitle" idx="1"/>
          </p:nvPr>
        </p:nvSpPr>
        <p:spPr>
          <a:xfrm>
            <a:off x="381000" y="2133600"/>
            <a:ext cx="5715000" cy="3581400"/>
          </a:xfrm>
        </p:spPr>
        <p:txBody>
          <a:bodyPr/>
          <a:lstStyle/>
          <a:p>
            <a:pPr marL="609600" indent="-609600" algn="l" eaLnBrk="1" hangingPunct="1"/>
            <a:r>
              <a:rPr lang="en-US" sz="4400" b="1" smtClean="0">
                <a:latin typeface="Comic Sans MS" pitchFamily="66" charset="0"/>
              </a:rPr>
              <a:t>History of </a:t>
            </a:r>
          </a:p>
          <a:p>
            <a:pPr marL="609600" indent="-609600" algn="l" eaLnBrk="1" hangingPunct="1"/>
            <a:r>
              <a:rPr lang="en-US" sz="4400" b="1" smtClean="0">
                <a:latin typeface="Comic Sans MS" pitchFamily="66" charset="0"/>
              </a:rPr>
              <a:t>Microbiology</a:t>
            </a:r>
          </a:p>
          <a:p>
            <a:pPr marL="609600" indent="-609600" algn="l" eaLnBrk="1" hangingPunct="1"/>
            <a:endParaRPr lang="en-US" sz="4400" b="1" smtClean="0">
              <a:latin typeface="Comic Sans MS" pitchFamily="66" charset="0"/>
            </a:endParaRPr>
          </a:p>
          <a:p>
            <a:pPr marL="609600" indent="-609600" algn="l" eaLnBrk="1" hangingPunct="1"/>
            <a:endParaRPr lang="en-US" sz="2000" smtClean="0">
              <a:latin typeface="Comic Sans MS" pitchFamily="66" charset="0"/>
            </a:endParaRPr>
          </a:p>
          <a:p>
            <a:pPr marL="609600" indent="-609600" algn="r" eaLnBrk="1" hangingPunct="1">
              <a:buFontTx/>
              <a:buChar char="•"/>
            </a:pPr>
            <a:endParaRPr lang="en-US" sz="2800" smtClean="0">
              <a:latin typeface="Comic Sans MS" pitchFamily="66" charset="0"/>
            </a:endParaRPr>
          </a:p>
          <a:p>
            <a:pPr marL="609600" indent="-609600" algn="r" eaLnBrk="1" hangingPunct="1"/>
            <a:endParaRPr lang="en-US" smtClean="0"/>
          </a:p>
        </p:txBody>
      </p:sp>
      <p:sp>
        <p:nvSpPr>
          <p:cNvPr id="3075" name="Text Box 10"/>
          <p:cNvSpPr txBox="1">
            <a:spLocks noChangeArrowheads="1"/>
          </p:cNvSpPr>
          <p:nvPr/>
        </p:nvSpPr>
        <p:spPr bwMode="auto">
          <a:xfrm>
            <a:off x="5791200" y="3581400"/>
            <a:ext cx="838200" cy="366713"/>
          </a:xfrm>
          <a:prstGeom prst="rect">
            <a:avLst/>
          </a:prstGeom>
          <a:noFill/>
          <a:ln w="9525">
            <a:noFill/>
            <a:miter lim="800000"/>
            <a:headEnd/>
            <a:tailEnd/>
          </a:ln>
        </p:spPr>
        <p:txBody>
          <a:bodyPr>
            <a:spAutoFit/>
          </a:bodyPr>
          <a:lstStyle/>
          <a:p>
            <a:pPr>
              <a:spcBef>
                <a:spcPct val="50000"/>
              </a:spcBef>
            </a:pPr>
            <a:r>
              <a:rPr lang="en-US"/>
              <a:t> </a:t>
            </a:r>
            <a:endParaRPr lang="en-US" sz="800"/>
          </a:p>
        </p:txBody>
      </p:sp>
      <p:pic>
        <p:nvPicPr>
          <p:cNvPr id="3076" name="Picture 34" descr="CholeraGrimReaper"/>
          <p:cNvPicPr>
            <a:picLocks noChangeAspect="1" noChangeArrowheads="1"/>
          </p:cNvPicPr>
          <p:nvPr/>
        </p:nvPicPr>
        <p:blipFill>
          <a:blip r:embed="rId3" cstate="print"/>
          <a:srcRect/>
          <a:stretch>
            <a:fillRect/>
          </a:stretch>
        </p:blipFill>
        <p:spPr bwMode="auto">
          <a:xfrm rot="-141252">
            <a:off x="4343400" y="838200"/>
            <a:ext cx="4184650" cy="5105400"/>
          </a:xfrm>
          <a:prstGeom prst="rect">
            <a:avLst/>
          </a:prstGeom>
          <a:noFill/>
          <a:ln w="9525">
            <a:noFill/>
            <a:miter lim="800000"/>
            <a:headEnd/>
            <a:tailEnd/>
          </a:ln>
        </p:spPr>
      </p:pic>
      <p:sp>
        <p:nvSpPr>
          <p:cNvPr id="3077" name="Text Box 36"/>
          <p:cNvSpPr txBox="1">
            <a:spLocks noChangeArrowheads="1"/>
          </p:cNvSpPr>
          <p:nvPr/>
        </p:nvSpPr>
        <p:spPr bwMode="auto">
          <a:xfrm>
            <a:off x="6705600" y="6461125"/>
            <a:ext cx="2438400" cy="396875"/>
          </a:xfrm>
          <a:prstGeom prst="rect">
            <a:avLst/>
          </a:prstGeom>
          <a:noFill/>
          <a:ln w="9525">
            <a:noFill/>
            <a:miter lim="800000"/>
            <a:headEnd/>
            <a:tailEnd/>
          </a:ln>
        </p:spPr>
        <p:txBody>
          <a:bodyPr>
            <a:spAutoFit/>
          </a:bodyPr>
          <a:lstStyle/>
          <a:p>
            <a:pPr algn="r"/>
            <a:r>
              <a:rPr lang="en-US" sz="1000">
                <a:latin typeface="Comic Sans MS" pitchFamily="66" charset="0"/>
              </a:rPr>
              <a:t>Image: </a:t>
            </a:r>
            <a:r>
              <a:rPr lang="en-US" sz="1000">
                <a:latin typeface="Comic Sans MS" pitchFamily="66" charset="0"/>
                <a:hlinkClick r:id="rId4"/>
              </a:rPr>
              <a:t>Drawing of Death Bringing Cholera </a:t>
            </a:r>
            <a:r>
              <a:rPr lang="en-US" sz="1000">
                <a:latin typeface="Comic Sans MS" pitchFamily="66" charset="0"/>
              </a:rPr>
              <a:t>in Le Petit Journal, circa 1912</a:t>
            </a:r>
          </a:p>
        </p:txBody>
      </p:sp>
      <p:sp>
        <p:nvSpPr>
          <p:cNvPr id="3078" name="Text Box 5"/>
          <p:cNvSpPr txBox="1">
            <a:spLocks noChangeArrowheads="1"/>
          </p:cNvSpPr>
          <p:nvPr/>
        </p:nvSpPr>
        <p:spPr bwMode="auto">
          <a:xfrm>
            <a:off x="0" y="6621463"/>
            <a:ext cx="5334000" cy="2444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5"/>
              </a:rPr>
              <a:t>Virtual Microbiology Classroom</a:t>
            </a:r>
            <a:r>
              <a:rPr lang="en-US" sz="1000">
                <a:latin typeface="Comic Sans MS" pitchFamily="66" charset="0"/>
              </a:rPr>
              <a:t> on </a:t>
            </a:r>
            <a:r>
              <a:rPr lang="en-US" sz="1000">
                <a:latin typeface="Comic Sans MS" pitchFamily="66" charset="0"/>
                <a:hlinkClick r:id="rId6"/>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smtClean="0"/>
              <a:t>Reference books</a:t>
            </a:r>
          </a:p>
        </p:txBody>
      </p:sp>
      <p:sp>
        <p:nvSpPr>
          <p:cNvPr id="3075" name="Rectangle 3"/>
          <p:cNvSpPr>
            <a:spLocks noGrp="1" noChangeArrowheads="1"/>
          </p:cNvSpPr>
          <p:nvPr>
            <p:ph idx="1"/>
          </p:nvPr>
        </p:nvSpPr>
        <p:spPr/>
        <p:txBody>
          <a:bodyPr/>
          <a:lstStyle/>
          <a:p>
            <a:pPr eaLnBrk="1" hangingPunct="1"/>
            <a:r>
              <a:rPr lang="en-US" smtClean="0">
                <a:solidFill>
                  <a:srgbClr val="FF0000"/>
                </a:solidFill>
              </a:rPr>
              <a:t>Medical microbiology by:</a:t>
            </a:r>
          </a:p>
          <a:p>
            <a:pPr eaLnBrk="1" hangingPunct="1"/>
            <a:r>
              <a:rPr lang="en-US" smtClean="0">
                <a:solidFill>
                  <a:srgbClr val="FF0000"/>
                </a:solidFill>
              </a:rPr>
              <a:t>Ernest Jawetz</a:t>
            </a:r>
          </a:p>
          <a:p>
            <a:pPr eaLnBrk="1" hangingPunct="1"/>
            <a:r>
              <a:rPr lang="en-US" smtClean="0">
                <a:solidFill>
                  <a:srgbClr val="FF0000"/>
                </a:solidFill>
              </a:rPr>
              <a:t>Joseph Melnick</a:t>
            </a:r>
          </a:p>
          <a:p>
            <a:pPr eaLnBrk="1" hangingPunct="1"/>
            <a:r>
              <a:rPr lang="en-US" smtClean="0">
                <a:solidFill>
                  <a:srgbClr val="FF0000"/>
                </a:solidFill>
              </a:rPr>
              <a:t>etc</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GB" smtClean="0"/>
              <a:t>A brief History of Microbiology</a:t>
            </a:r>
          </a:p>
        </p:txBody>
      </p:sp>
      <p:sp>
        <p:nvSpPr>
          <p:cNvPr id="20483" name="Rectangle 3"/>
          <p:cNvSpPr>
            <a:spLocks noGrp="1" noChangeArrowheads="1"/>
          </p:cNvSpPr>
          <p:nvPr>
            <p:ph idx="1"/>
          </p:nvPr>
        </p:nvSpPr>
        <p:spPr/>
        <p:txBody>
          <a:bodyPr/>
          <a:lstStyle/>
          <a:p>
            <a:pPr eaLnBrk="1" hangingPunct="1"/>
            <a:r>
              <a:rPr lang="en-GB" dirty="0" smtClean="0"/>
              <a:t>1</a:t>
            </a:r>
            <a:r>
              <a:rPr lang="en-GB" baseline="30000" dirty="0" smtClean="0"/>
              <a:t>st</a:t>
            </a:r>
            <a:r>
              <a:rPr lang="en-GB" dirty="0" smtClean="0"/>
              <a:t> Fabrication of microscope was by a Dutch spectacle maker called Zacharias Jansen.</a:t>
            </a:r>
          </a:p>
          <a:p>
            <a:pPr eaLnBrk="1" hangingPunct="1"/>
            <a:endParaRPr lang="en-GB" dirty="0" smtClean="0"/>
          </a:p>
          <a:p>
            <a:pPr eaLnBrk="1" hangingPunct="1"/>
            <a:r>
              <a:rPr lang="en-GB" dirty="0" smtClean="0"/>
              <a:t>The 1</a:t>
            </a:r>
            <a:r>
              <a:rPr lang="en-GB" baseline="30000" dirty="0" smtClean="0"/>
              <a:t>st</a:t>
            </a:r>
            <a:r>
              <a:rPr lang="en-GB" dirty="0" smtClean="0"/>
              <a:t> to employ microscope to examine biological materials extensively was Italian scientist called </a:t>
            </a:r>
            <a:r>
              <a:rPr lang="en-GB" b="1" dirty="0" smtClean="0"/>
              <a:t>Marcello Malpighi </a:t>
            </a:r>
            <a:r>
              <a:rPr lang="en-GB" dirty="0" smtClean="0"/>
              <a:t>(1628-1694) led to discovery of capillaries, &amp; embryonic development.</a:t>
            </a:r>
            <a:r>
              <a:rPr lang="en-GB" b="1" dirty="0" smtClean="0"/>
              <a:t> Marcello Malpighi </a:t>
            </a:r>
            <a:r>
              <a:rPr lang="en-GB" dirty="0" smtClean="0"/>
              <a:t>–father of microscopic biology.</a:t>
            </a:r>
            <a:r>
              <a:rPr lang="en-GB" b="1" dirty="0" smtClean="0"/>
              <a:t> </a:t>
            </a:r>
            <a:endParaRPr lang="en-GB" dirty="0" smtClean="0"/>
          </a:p>
          <a:p>
            <a:pPr eaLnBrk="1" hangingPunct="1"/>
            <a:endParaRPr lang="en-GB" dirty="0" smtClean="0"/>
          </a:p>
          <a:p>
            <a:pPr eaLnBrk="1" hangingPunct="1"/>
            <a:endParaRPr lang="en-GB" dirty="0" smtClean="0"/>
          </a:p>
          <a:p>
            <a:pPr eaLnBrk="1" hangingPunct="1"/>
            <a:endParaRPr lang="en-GB" i="1"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endParaRPr lang="en-US" smtClean="0"/>
          </a:p>
        </p:txBody>
      </p:sp>
      <p:sp>
        <p:nvSpPr>
          <p:cNvPr id="21507" name="Content Placeholder 2"/>
          <p:cNvSpPr>
            <a:spLocks noGrp="1"/>
          </p:cNvSpPr>
          <p:nvPr>
            <p:ph idx="1"/>
          </p:nvPr>
        </p:nvSpPr>
        <p:spPr/>
        <p:txBody>
          <a:bodyPr/>
          <a:lstStyle/>
          <a:p>
            <a:pPr eaLnBrk="1" hangingPunct="1"/>
            <a:r>
              <a:rPr lang="en-GB" b="1" dirty="0" smtClean="0"/>
              <a:t>Robert Hook </a:t>
            </a:r>
            <a:r>
              <a:rPr lang="en-GB" dirty="0" smtClean="0"/>
              <a:t>examined cork &amp; observed that plant materials are composed of ‘</a:t>
            </a:r>
            <a:r>
              <a:rPr lang="en-GB" i="1" dirty="0" smtClean="0"/>
              <a:t>little boxes</a:t>
            </a:r>
            <a:r>
              <a:rPr lang="en-GB" dirty="0" smtClean="0"/>
              <a:t>’ which he called ‘</a:t>
            </a:r>
            <a:r>
              <a:rPr lang="en-GB" i="1" dirty="0" smtClean="0"/>
              <a:t>cells’ (1665).</a:t>
            </a:r>
          </a:p>
          <a:p>
            <a:pPr eaLnBrk="1" hangingPunct="1"/>
            <a:endParaRPr lang="en-GB" i="1" dirty="0" smtClean="0"/>
          </a:p>
          <a:p>
            <a:pPr eaLnBrk="1" hangingPunct="1">
              <a:buFontTx/>
              <a:buNone/>
            </a:pPr>
            <a:endParaRPr lang="en-US"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fontScale="90000"/>
          </a:bodyPr>
          <a:lstStyle/>
          <a:p>
            <a:pPr eaLnBrk="1" hangingPunct="1"/>
            <a:r>
              <a:rPr lang="en-GB" smtClean="0">
                <a:solidFill>
                  <a:srgbClr val="7030A0"/>
                </a:solidFill>
              </a:rPr>
              <a:t>Anthony</a:t>
            </a:r>
            <a:r>
              <a:rPr lang="en-GB" i="1" smtClean="0">
                <a:solidFill>
                  <a:srgbClr val="7030A0"/>
                </a:solidFill>
              </a:rPr>
              <a:t> Van </a:t>
            </a:r>
            <a:r>
              <a:rPr lang="en-GB" smtClean="0">
                <a:solidFill>
                  <a:srgbClr val="7030A0"/>
                </a:solidFill>
              </a:rPr>
              <a:t>Leeuwenhoek </a:t>
            </a:r>
            <a:r>
              <a:rPr lang="en-GB" smtClean="0"/>
              <a:t>(</a:t>
            </a:r>
            <a:r>
              <a:rPr lang="en-GB" smtClean="0">
                <a:solidFill>
                  <a:srgbClr val="7030A0"/>
                </a:solidFill>
              </a:rPr>
              <a:t>1632-1723</a:t>
            </a:r>
            <a:r>
              <a:rPr lang="en-GB" smtClean="0"/>
              <a:t>)</a:t>
            </a:r>
            <a:endParaRPr lang="en-US" smtClean="0"/>
          </a:p>
        </p:txBody>
      </p:sp>
      <p:sp>
        <p:nvSpPr>
          <p:cNvPr id="22531" name="Content Placeholder 2"/>
          <p:cNvSpPr>
            <a:spLocks noGrp="1"/>
          </p:cNvSpPr>
          <p:nvPr>
            <p:ph idx="1"/>
          </p:nvPr>
        </p:nvSpPr>
        <p:spPr/>
        <p:txBody>
          <a:bodyPr/>
          <a:lstStyle/>
          <a:p>
            <a:pPr eaLnBrk="1" hangingPunct="1"/>
            <a:r>
              <a:rPr lang="en-GB" smtClean="0"/>
              <a:t>Anthony</a:t>
            </a:r>
            <a:r>
              <a:rPr lang="en-GB" i="1" smtClean="0"/>
              <a:t> </a:t>
            </a:r>
            <a:r>
              <a:rPr lang="en-GB" smtClean="0"/>
              <a:t>Leeuwenhoek was the first to observe bacteria (micro-organisms) in  1673. He improved the light microscope and used it to observe the “little animals’. He called them “animacules”.</a:t>
            </a:r>
          </a:p>
          <a:p>
            <a:pPr eaLnBrk="1" hangingPunct="1"/>
            <a:endParaRPr lang="en-US"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534400" cy="618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7674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Leeuwenhoek’s microscope</a:t>
            </a:r>
          </a:p>
        </p:txBody>
      </p:sp>
      <p:pic>
        <p:nvPicPr>
          <p:cNvPr id="23555" name="Content Placeholder 3" descr="mic.jpg"/>
          <p:cNvPicPr>
            <a:picLocks noGrp="1" noChangeAspect="1"/>
          </p:cNvPicPr>
          <p:nvPr>
            <p:ph idx="1"/>
          </p:nvPr>
        </p:nvPicPr>
        <p:blipFill>
          <a:blip r:embed="rId2" cstate="print"/>
          <a:stretch>
            <a:fillRect/>
          </a:stretch>
        </p:blipFill>
        <p:spPr>
          <a:xfrm>
            <a:off x="3038856" y="2054352"/>
            <a:ext cx="3066288" cy="3968496"/>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Leeuwenhoek’s drawings</a:t>
            </a:r>
          </a:p>
        </p:txBody>
      </p:sp>
      <p:pic>
        <p:nvPicPr>
          <p:cNvPr id="24579" name="Content Placeholder 3" descr="dr.jpg"/>
          <p:cNvPicPr>
            <a:picLocks noGrp="1" noChangeAspect="1"/>
          </p:cNvPicPr>
          <p:nvPr>
            <p:ph idx="1"/>
          </p:nvPr>
        </p:nvPicPr>
        <p:blipFill>
          <a:blip r:embed="rId2" cstate="print"/>
          <a:stretch>
            <a:fillRect/>
          </a:stretch>
        </p:blipFill>
        <p:spPr>
          <a:xfrm>
            <a:off x="3038856" y="2538984"/>
            <a:ext cx="3066288" cy="2999232"/>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endParaRPr lang="en-US" smtClean="0"/>
          </a:p>
        </p:txBody>
      </p:sp>
      <p:sp>
        <p:nvSpPr>
          <p:cNvPr id="25603" name="Content Placeholder 2"/>
          <p:cNvSpPr>
            <a:spLocks noGrp="1"/>
          </p:cNvSpPr>
          <p:nvPr>
            <p:ph idx="1"/>
          </p:nvPr>
        </p:nvSpPr>
        <p:spPr/>
        <p:txBody>
          <a:bodyPr/>
          <a:lstStyle/>
          <a:p>
            <a:pPr eaLnBrk="1" hangingPunct="1"/>
            <a:r>
              <a:rPr lang="en-GB" smtClean="0"/>
              <a:t>He wrote many letters and described some of the bacterial forms now known.</a:t>
            </a:r>
          </a:p>
          <a:p>
            <a:pPr eaLnBrk="1" hangingPunct="1"/>
            <a:r>
              <a:rPr lang="en-GB" smtClean="0"/>
              <a:t>He described their motility also.</a:t>
            </a:r>
          </a:p>
          <a:p>
            <a:pPr eaLnBrk="1" hangingPunct="1"/>
            <a:r>
              <a:rPr lang="en-GB" smtClean="0"/>
              <a:t>He also described protozoa, spermatozoa, rbc, and he is generally referred to as the Father of protozoology and Histology. </a:t>
            </a:r>
          </a:p>
          <a:p>
            <a:endParaRPr lang="en-US"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pPr eaLnBrk="1" hangingPunct="1"/>
            <a:r>
              <a:rPr lang="en-GB" smtClean="0"/>
              <a:t>Spontaneous generation</a:t>
            </a:r>
            <a:br>
              <a:rPr lang="en-GB" smtClean="0"/>
            </a:br>
            <a:endParaRPr lang="en-GB" smtClean="0"/>
          </a:p>
        </p:txBody>
      </p:sp>
      <p:sp>
        <p:nvSpPr>
          <p:cNvPr id="26627" name="Rectangle 3"/>
          <p:cNvSpPr>
            <a:spLocks noGrp="1" noChangeArrowheads="1"/>
          </p:cNvSpPr>
          <p:nvPr>
            <p:ph idx="1"/>
          </p:nvPr>
        </p:nvSpPr>
        <p:spPr/>
        <p:txBody>
          <a:bodyPr/>
          <a:lstStyle/>
          <a:p>
            <a:pPr eaLnBrk="1" hangingPunct="1"/>
            <a:r>
              <a:rPr lang="en-GB" smtClean="0"/>
              <a:t>Until 1880s people believed that living organisms could arise from non-living matter…spontaneous generation.</a:t>
            </a:r>
          </a:p>
          <a:p>
            <a:pPr eaLnBrk="1" hangingPunct="1"/>
            <a:r>
              <a:rPr lang="en-GB" smtClean="0"/>
              <a:t>Maggots appear on decaying meat only after flies lay eggs on it…Fracisco Redi 1668.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229600" cy="944562"/>
          </a:xfrm>
        </p:spPr>
        <p:txBody>
          <a:bodyPr/>
          <a:lstStyle/>
          <a:p>
            <a:pPr algn="l" eaLnBrk="1" hangingPunct="1"/>
            <a:r>
              <a:rPr lang="en-US" sz="2800" b="1" smtClean="0">
                <a:solidFill>
                  <a:srgbClr val="CC6600"/>
                </a:solidFill>
                <a:latin typeface="Comic Sans MS" pitchFamily="66" charset="0"/>
              </a:rPr>
              <a:t>__________ __________ Debate</a:t>
            </a:r>
          </a:p>
        </p:txBody>
      </p:sp>
      <p:sp>
        <p:nvSpPr>
          <p:cNvPr id="9219" name="Rectangle 3"/>
          <p:cNvSpPr>
            <a:spLocks noGrp="1" noChangeArrowheads="1"/>
          </p:cNvSpPr>
          <p:nvPr>
            <p:ph type="body" sz="half" idx="1"/>
          </p:nvPr>
        </p:nvSpPr>
        <p:spPr>
          <a:xfrm>
            <a:off x="457200" y="1524000"/>
            <a:ext cx="4343400" cy="4876800"/>
          </a:xfrm>
        </p:spPr>
        <p:txBody>
          <a:bodyPr/>
          <a:lstStyle/>
          <a:p>
            <a:pPr eaLnBrk="1" hangingPunct="1">
              <a:lnSpc>
                <a:spcPct val="85000"/>
              </a:lnSpc>
              <a:buFont typeface="Wingdings" pitchFamily="2" charset="2"/>
              <a:buChar char="Ø"/>
              <a:defRPr/>
            </a:pPr>
            <a:r>
              <a:rPr lang="en-US" sz="2000" dirty="0" smtClean="0">
                <a:latin typeface="Comic Sans MS" pitchFamily="66" charset="0"/>
              </a:rPr>
              <a:t>The belief in the spontaneous generation of life from nonliving matter was introduced by </a:t>
            </a:r>
            <a:r>
              <a:rPr lang="en-US" sz="2000" b="1" dirty="0" smtClean="0">
                <a:latin typeface="Comic Sans MS" pitchFamily="66" charset="0"/>
              </a:rPr>
              <a:t>Aristotle, </a:t>
            </a:r>
            <a:r>
              <a:rPr lang="en-US" sz="2000" dirty="0" smtClean="0">
                <a:latin typeface="Comic Sans MS" pitchFamily="66" charset="0"/>
              </a:rPr>
              <a:t>who lived around 350 BC. </a:t>
            </a:r>
          </a:p>
          <a:p>
            <a:pPr eaLnBrk="1" hangingPunct="1">
              <a:lnSpc>
                <a:spcPct val="85000"/>
              </a:lnSpc>
              <a:buFont typeface="Wingdings" pitchFamily="2" charset="2"/>
              <a:buChar char="Ø"/>
              <a:defRPr/>
            </a:pPr>
            <a:endParaRPr lang="en-US" sz="1400" dirty="0" smtClean="0">
              <a:latin typeface="Comic Sans MS" pitchFamily="66" charset="0"/>
            </a:endParaRPr>
          </a:p>
          <a:p>
            <a:pPr eaLnBrk="1" hangingPunct="1">
              <a:lnSpc>
                <a:spcPct val="85000"/>
              </a:lnSpc>
              <a:buFont typeface="Wingdings" pitchFamily="2" charset="2"/>
              <a:buChar char="Ø"/>
              <a:defRPr/>
            </a:pPr>
            <a:endParaRPr lang="en-US" sz="1400" dirty="0" smtClean="0">
              <a:latin typeface="Comic Sans MS" pitchFamily="66" charset="0"/>
            </a:endParaRPr>
          </a:p>
          <a:p>
            <a:pPr eaLnBrk="1" hangingPunct="1">
              <a:lnSpc>
                <a:spcPct val="85000"/>
              </a:lnSpc>
              <a:buFont typeface="Wingdings" pitchFamily="2" charset="2"/>
              <a:buChar char="Ø"/>
              <a:defRPr/>
            </a:pPr>
            <a:r>
              <a:rPr lang="en-US" sz="2000" dirty="0" smtClean="0">
                <a:latin typeface="Comic Sans MS" pitchFamily="66" charset="0"/>
              </a:rPr>
              <a:t>According to Aristotle, it was: </a:t>
            </a:r>
          </a:p>
          <a:p>
            <a:pPr eaLnBrk="1" hangingPunct="1">
              <a:lnSpc>
                <a:spcPct val="85000"/>
              </a:lnSpc>
              <a:buFont typeface="Wingdings" pitchFamily="2" charset="2"/>
              <a:buChar char="Ø"/>
              <a:defRPr/>
            </a:pPr>
            <a:endParaRPr lang="en-US" sz="1000" dirty="0" smtClean="0">
              <a:latin typeface="Comic Sans MS" pitchFamily="66" charset="0"/>
            </a:endParaRPr>
          </a:p>
          <a:p>
            <a:pPr marL="0" indent="0" algn="ctr" eaLnBrk="1" hangingPunct="1">
              <a:lnSpc>
                <a:spcPct val="85000"/>
              </a:lnSpc>
              <a:buFontTx/>
              <a:buNone/>
              <a:defRPr/>
            </a:pPr>
            <a:r>
              <a:rPr lang="en-US" sz="1600" i="1" dirty="0" smtClean="0">
                <a:latin typeface="Comic Sans MS" pitchFamily="66" charset="0"/>
              </a:rPr>
              <a:t>“</a:t>
            </a:r>
            <a:r>
              <a:rPr lang="en-US" sz="1400" i="1" dirty="0" smtClean="0">
                <a:latin typeface="Comic Sans MS" pitchFamily="66" charset="0"/>
              </a:rPr>
              <a:t>readily observable that aphids arise from the dew which falls on plants, fleas from putrid matter, mice from dirty hay.”</a:t>
            </a:r>
          </a:p>
          <a:p>
            <a:pPr eaLnBrk="1" hangingPunct="1">
              <a:lnSpc>
                <a:spcPct val="85000"/>
              </a:lnSpc>
              <a:buFont typeface="Wingdings" pitchFamily="2" charset="2"/>
              <a:buChar char="Ø"/>
              <a:defRPr/>
            </a:pPr>
            <a:endParaRPr lang="en-US" sz="1000" i="1" dirty="0" smtClean="0">
              <a:latin typeface="Comic Sans MS" pitchFamily="66" charset="0"/>
            </a:endParaRPr>
          </a:p>
          <a:p>
            <a:pPr eaLnBrk="1" hangingPunct="1">
              <a:lnSpc>
                <a:spcPct val="85000"/>
              </a:lnSpc>
              <a:buFont typeface="Wingdings" pitchFamily="2" charset="2"/>
              <a:buChar char="Ø"/>
              <a:defRPr/>
            </a:pPr>
            <a:endParaRPr lang="en-US" sz="1000" i="1" dirty="0" smtClean="0">
              <a:latin typeface="Comic Sans MS" pitchFamily="66" charset="0"/>
            </a:endParaRPr>
          </a:p>
          <a:p>
            <a:pPr eaLnBrk="1" hangingPunct="1">
              <a:lnSpc>
                <a:spcPct val="85000"/>
              </a:lnSpc>
              <a:buFont typeface="Wingdings" pitchFamily="2" charset="2"/>
              <a:buChar char="Ø"/>
              <a:defRPr/>
            </a:pPr>
            <a:r>
              <a:rPr lang="en-US" sz="2000" dirty="0" smtClean="0">
                <a:latin typeface="Comic Sans MS" pitchFamily="66" charset="0"/>
              </a:rPr>
              <a:t>This belief remained unchallenged for more than 2000 years.</a:t>
            </a:r>
          </a:p>
          <a:p>
            <a:pPr eaLnBrk="1" hangingPunct="1">
              <a:lnSpc>
                <a:spcPct val="85000"/>
              </a:lnSpc>
              <a:buFont typeface="Wingdings" pitchFamily="2" charset="2"/>
              <a:buChar char="Ø"/>
              <a:defRPr/>
            </a:pPr>
            <a:endParaRPr lang="en-US" sz="2000" dirty="0" smtClean="0">
              <a:latin typeface="Comic Sans MS" pitchFamily="66" charset="0"/>
            </a:endParaRPr>
          </a:p>
          <a:p>
            <a:pPr eaLnBrk="1" hangingPunct="1">
              <a:lnSpc>
                <a:spcPct val="85000"/>
              </a:lnSpc>
              <a:buFont typeface="Wingdings" pitchFamily="2" charset="2"/>
              <a:buChar char="Ø"/>
              <a:defRPr/>
            </a:pPr>
            <a:r>
              <a:rPr lang="en-US" sz="2000" dirty="0" smtClean="0">
                <a:latin typeface="Comic Sans MS" pitchFamily="66" charset="0"/>
              </a:rPr>
              <a:t>Until…</a:t>
            </a:r>
          </a:p>
          <a:p>
            <a:pPr eaLnBrk="1" hangingPunct="1">
              <a:lnSpc>
                <a:spcPct val="90000"/>
              </a:lnSpc>
              <a:buFontTx/>
              <a:buNone/>
              <a:defRPr/>
            </a:pPr>
            <a:endParaRPr lang="en-US" sz="2000" dirty="0" smtClean="0">
              <a:latin typeface="Comic Sans MS" pitchFamily="66" charset="0"/>
            </a:endParaRPr>
          </a:p>
        </p:txBody>
      </p:sp>
      <p:pic>
        <p:nvPicPr>
          <p:cNvPr id="4100" name="Picture 15" descr="AphidsFeedingFennelFir0002Flagstaffotos"/>
          <p:cNvPicPr>
            <a:picLocks noGrp="1" noChangeAspect="1" noChangeArrowheads="1"/>
          </p:cNvPicPr>
          <p:nvPr>
            <p:ph sz="quarter" idx="2"/>
          </p:nvPr>
        </p:nvPicPr>
        <p:blipFill>
          <a:blip r:embed="rId3" cstate="print"/>
          <a:stretch>
            <a:fillRect/>
          </a:stretch>
        </p:blipFill>
        <p:spPr>
          <a:xfrm>
            <a:off x="5938837" y="1600200"/>
            <a:ext cx="1457325" cy="2185988"/>
          </a:xfrm>
          <a:noFill/>
        </p:spPr>
      </p:pic>
      <p:pic>
        <p:nvPicPr>
          <p:cNvPr id="4102" name="Picture 20" descr="aristotleLysippusWikiPubDom"/>
          <p:cNvPicPr>
            <a:picLocks noGrp="1" noChangeAspect="1" noChangeArrowheads="1"/>
          </p:cNvPicPr>
          <p:nvPr>
            <p:ph sz="quarter" idx="3"/>
          </p:nvPr>
        </p:nvPicPr>
        <p:blipFill>
          <a:blip r:embed="rId4" cstate="print"/>
          <a:srcRect/>
          <a:stretch>
            <a:fillRect/>
          </a:stretch>
        </p:blipFill>
        <p:spPr>
          <a:xfrm>
            <a:off x="5486400" y="3048000"/>
            <a:ext cx="2133600" cy="2647950"/>
          </a:xfrm>
          <a:noFill/>
        </p:spPr>
      </p:pic>
      <p:sp>
        <p:nvSpPr>
          <p:cNvPr id="4101" name="Text Box 18"/>
          <p:cNvSpPr txBox="1">
            <a:spLocks noChangeArrowheads="1"/>
          </p:cNvSpPr>
          <p:nvPr/>
        </p:nvSpPr>
        <p:spPr bwMode="auto">
          <a:xfrm>
            <a:off x="0" y="6457950"/>
            <a:ext cx="2438400" cy="400050"/>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Images:</a:t>
            </a:r>
            <a:r>
              <a:rPr lang="en-US" sz="1000" i="1">
                <a:latin typeface="Comic Sans MS" pitchFamily="66" charset="0"/>
              </a:rPr>
              <a:t> </a:t>
            </a:r>
            <a:r>
              <a:rPr lang="en-US" sz="1000">
                <a:latin typeface="Comic Sans MS" pitchFamily="66" charset="0"/>
              </a:rPr>
              <a:t> </a:t>
            </a:r>
            <a:r>
              <a:rPr lang="en-US" sz="1000">
                <a:latin typeface="Comic Sans MS" pitchFamily="66" charset="0"/>
                <a:hlinkClick r:id="rId5"/>
              </a:rPr>
              <a:t>Aphids</a:t>
            </a:r>
            <a:r>
              <a:rPr lang="en-US" sz="1000">
                <a:latin typeface="Comic Sans MS" pitchFamily="66" charset="0"/>
              </a:rPr>
              <a:t>, </a:t>
            </a:r>
            <a:r>
              <a:rPr lang="en-US" sz="1000">
                <a:latin typeface="Comic Sans MS" pitchFamily="66" charset="0"/>
                <a:hlinkClick r:id="rId6"/>
              </a:rPr>
              <a:t>Flagstaff Fotos</a:t>
            </a:r>
            <a:r>
              <a:rPr lang="en-US" sz="1000">
                <a:latin typeface="Comic Sans MS" pitchFamily="66" charset="0"/>
              </a:rPr>
              <a:t>;  </a:t>
            </a:r>
            <a:r>
              <a:rPr lang="en-US" sz="1000">
                <a:latin typeface="Comic Sans MS" pitchFamily="66" charset="0"/>
                <a:hlinkClick r:id="rId7"/>
              </a:rPr>
              <a:t>Bust of Aristotle</a:t>
            </a:r>
            <a:r>
              <a:rPr lang="en-US" sz="1000">
                <a:latin typeface="Comic Sans MS" pitchFamily="66" charset="0"/>
              </a:rPr>
              <a:t> by Lysippus, Wiki</a:t>
            </a:r>
          </a:p>
        </p:txBody>
      </p:sp>
      <p:sp>
        <p:nvSpPr>
          <p:cNvPr id="4103" name="Text Box 23"/>
          <p:cNvSpPr txBox="1">
            <a:spLocks noChangeArrowheads="1"/>
          </p:cNvSpPr>
          <p:nvPr/>
        </p:nvSpPr>
        <p:spPr bwMode="auto">
          <a:xfrm>
            <a:off x="5638800" y="5791200"/>
            <a:ext cx="1752600" cy="244475"/>
          </a:xfrm>
          <a:prstGeom prst="rect">
            <a:avLst/>
          </a:prstGeom>
          <a:noFill/>
          <a:ln w="9525">
            <a:noFill/>
            <a:miter lim="800000"/>
            <a:headEnd/>
            <a:tailEnd/>
          </a:ln>
        </p:spPr>
        <p:txBody>
          <a:bodyPr>
            <a:spAutoFit/>
          </a:bodyPr>
          <a:lstStyle/>
          <a:p>
            <a:pPr algn="ctr">
              <a:spcBef>
                <a:spcPct val="50000"/>
              </a:spcBef>
            </a:pPr>
            <a:r>
              <a:rPr lang="en-US" sz="1000">
                <a:latin typeface="Comic Sans MS" pitchFamily="66" charset="0"/>
              </a:rPr>
              <a:t>Aristotle: 384 – 322 B.C.</a:t>
            </a:r>
          </a:p>
        </p:txBody>
      </p:sp>
      <p:sp>
        <p:nvSpPr>
          <p:cNvPr id="4104" name="Text Box 5"/>
          <p:cNvSpPr txBox="1">
            <a:spLocks noChangeArrowheads="1"/>
          </p:cNvSpPr>
          <p:nvPr/>
        </p:nvSpPr>
        <p:spPr bwMode="auto">
          <a:xfrm>
            <a:off x="3810000" y="6592888"/>
            <a:ext cx="5334000" cy="244475"/>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From the  </a:t>
            </a:r>
            <a:r>
              <a:rPr lang="en-US" sz="1000">
                <a:latin typeface="Comic Sans MS" pitchFamily="66" charset="0"/>
                <a:hlinkClick r:id="rId8"/>
              </a:rPr>
              <a:t>Virtual Microbiology Classroom</a:t>
            </a:r>
            <a:r>
              <a:rPr lang="en-US" sz="1000">
                <a:latin typeface="Comic Sans MS" pitchFamily="66" charset="0"/>
              </a:rPr>
              <a:t> on </a:t>
            </a:r>
            <a:r>
              <a:rPr lang="en-US" sz="1000">
                <a:latin typeface="Comic Sans MS" pitchFamily="66" charset="0"/>
                <a:hlinkClick r:id="rId9"/>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229600" cy="868362"/>
          </a:xfrm>
        </p:spPr>
        <p:txBody>
          <a:bodyPr>
            <a:normAutofit fontScale="90000"/>
          </a:bodyPr>
          <a:lstStyle/>
          <a:p>
            <a:pPr eaLnBrk="1" hangingPunct="1"/>
            <a:r>
              <a:rPr lang="en-US" sz="2800" b="1" smtClean="0">
                <a:solidFill>
                  <a:srgbClr val="CC6600"/>
                </a:solidFill>
                <a:latin typeface="Comic Sans MS" pitchFamily="66" charset="0"/>
              </a:rPr>
              <a:t>Spontaneous Generation Debate</a:t>
            </a:r>
            <a:r>
              <a:rPr lang="en-US" sz="2400" b="1" smtClean="0">
                <a:latin typeface="Comic Sans MS" pitchFamily="66" charset="0"/>
              </a:rPr>
              <a:t> </a:t>
            </a:r>
            <a:br>
              <a:rPr lang="en-US" sz="2400" b="1" smtClean="0">
                <a:latin typeface="Comic Sans MS" pitchFamily="66" charset="0"/>
              </a:rPr>
            </a:br>
            <a:r>
              <a:rPr lang="en-US" sz="2400" b="1" smtClean="0">
                <a:latin typeface="Comic Sans MS" pitchFamily="66" charset="0"/>
              </a:rPr>
              <a:t/>
            </a:r>
            <a:br>
              <a:rPr lang="en-US" sz="2400" b="1" smtClean="0">
                <a:latin typeface="Comic Sans MS" pitchFamily="66" charset="0"/>
              </a:rPr>
            </a:br>
            <a:r>
              <a:rPr lang="en-US" sz="2000" smtClean="0">
                <a:latin typeface="Comic Sans MS" pitchFamily="66" charset="0"/>
              </a:rPr>
              <a:t>_____________ ________  -  Experiments on Flies</a:t>
            </a:r>
          </a:p>
        </p:txBody>
      </p:sp>
      <p:pic>
        <p:nvPicPr>
          <p:cNvPr id="5123" name="Picture 8" descr="redi2"/>
          <p:cNvPicPr>
            <a:picLocks noGrp="1" noChangeAspect="1" noChangeArrowheads="1"/>
          </p:cNvPicPr>
          <p:nvPr>
            <p:ph sz="half" idx="1"/>
          </p:nvPr>
        </p:nvPicPr>
        <p:blipFill>
          <a:blip r:embed="rId3" cstate="print"/>
          <a:stretch>
            <a:fillRect/>
          </a:stretch>
        </p:blipFill>
        <p:spPr>
          <a:xfrm>
            <a:off x="1904920" y="3479723"/>
            <a:ext cx="1143160" cy="1105054"/>
          </a:xfrm>
          <a:noFill/>
        </p:spPr>
      </p:pic>
      <p:pic>
        <p:nvPicPr>
          <p:cNvPr id="5136" name="Picture 62" descr="Image:Francesco Redi.jpg"/>
          <p:cNvPicPr>
            <a:picLocks noGrp="1" noChangeAspect="1" noChangeArrowheads="1"/>
          </p:cNvPicPr>
          <p:nvPr>
            <p:ph sz="half" idx="2"/>
          </p:nvPr>
        </p:nvPicPr>
        <p:blipFill>
          <a:blip r:embed="rId4" cstate="print"/>
          <a:stretch>
            <a:fillRect/>
          </a:stretch>
        </p:blipFill>
        <p:spPr>
          <a:xfrm>
            <a:off x="5653087" y="2660650"/>
            <a:ext cx="2028825" cy="2743200"/>
          </a:xfrm>
          <a:noFill/>
        </p:spPr>
      </p:pic>
      <p:pic>
        <p:nvPicPr>
          <p:cNvPr id="5124" name="Picture 11" descr="redi3"/>
          <p:cNvPicPr>
            <a:picLocks noChangeAspect="1" noChangeArrowheads="1"/>
          </p:cNvPicPr>
          <p:nvPr/>
        </p:nvPicPr>
        <p:blipFill>
          <a:blip r:embed="rId5" cstate="print"/>
          <a:srcRect/>
          <a:stretch>
            <a:fillRect/>
          </a:stretch>
        </p:blipFill>
        <p:spPr bwMode="auto">
          <a:xfrm>
            <a:off x="4419600" y="4343400"/>
            <a:ext cx="1219200" cy="996950"/>
          </a:xfrm>
          <a:prstGeom prst="rect">
            <a:avLst/>
          </a:prstGeom>
          <a:noFill/>
          <a:ln w="9525">
            <a:noFill/>
            <a:miter lim="800000"/>
            <a:headEnd/>
            <a:tailEnd/>
          </a:ln>
        </p:spPr>
      </p:pic>
      <p:pic>
        <p:nvPicPr>
          <p:cNvPr id="5125" name="Picture 13" descr="redi4"/>
          <p:cNvPicPr>
            <a:picLocks noChangeAspect="1" noChangeArrowheads="1"/>
          </p:cNvPicPr>
          <p:nvPr/>
        </p:nvPicPr>
        <p:blipFill>
          <a:blip r:embed="rId6" cstate="print"/>
          <a:srcRect/>
          <a:stretch>
            <a:fillRect/>
          </a:stretch>
        </p:blipFill>
        <p:spPr bwMode="auto">
          <a:xfrm>
            <a:off x="4038600" y="5611812"/>
            <a:ext cx="1143000" cy="1047750"/>
          </a:xfrm>
          <a:prstGeom prst="rect">
            <a:avLst/>
          </a:prstGeom>
          <a:noFill/>
          <a:ln w="9525">
            <a:noFill/>
            <a:miter lim="800000"/>
            <a:headEnd/>
            <a:tailEnd/>
          </a:ln>
        </p:spPr>
      </p:pic>
      <p:graphicFrame>
        <p:nvGraphicFramePr>
          <p:cNvPr id="56399" name="Group 79"/>
          <p:cNvGraphicFramePr>
            <a:graphicFrameLocks noGrp="1"/>
          </p:cNvGraphicFramePr>
          <p:nvPr>
            <p:extLst>
              <p:ext uri="{D42A27DB-BD31-4B8C-83A1-F6EECF244321}">
                <p14:modId xmlns:p14="http://schemas.microsoft.com/office/powerpoint/2010/main" val="3721819069"/>
              </p:ext>
            </p:extLst>
          </p:nvPr>
        </p:nvGraphicFramePr>
        <p:xfrm>
          <a:off x="533400" y="2209800"/>
          <a:ext cx="4800600" cy="3962400"/>
        </p:xfrm>
        <a:graphic>
          <a:graphicData uri="http://schemas.openxmlformats.org/drawingml/2006/table">
            <a:tbl>
              <a:tblPr/>
              <a:tblGrid>
                <a:gridCol w="4560888"/>
                <a:gridCol w="239712"/>
              </a:tblGrid>
              <a:tr h="755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chemeClr val="tx1"/>
                          </a:solidFill>
                          <a:effectLst/>
                          <a:latin typeface="Comic Sans MS" pitchFamily="66" charset="0"/>
                        </a:rPr>
                        <a:t>Redi's</a:t>
                      </a:r>
                      <a:r>
                        <a:rPr kumimoji="0" lang="en-US" sz="1200" b="1" i="0" u="none" strike="noStrike" cap="none" normalizeH="0" baseline="0" dirty="0" smtClean="0">
                          <a:ln>
                            <a:noFill/>
                          </a:ln>
                          <a:solidFill>
                            <a:schemeClr val="tx1"/>
                          </a:solidFill>
                          <a:effectLst/>
                          <a:latin typeface="Comic Sans MS" pitchFamily="66" charset="0"/>
                        </a:rPr>
                        <a:t> Question: </a:t>
                      </a:r>
                      <a:r>
                        <a:rPr kumimoji="0" lang="en-US" sz="1200" b="0" i="0" u="none" strike="noStrike" cap="none" normalizeH="0" baseline="0" dirty="0" smtClean="0">
                          <a:ln>
                            <a:noFill/>
                          </a:ln>
                          <a:solidFill>
                            <a:schemeClr val="tx1"/>
                          </a:solidFill>
                          <a:effectLst/>
                          <a:latin typeface="Comic Sans MS" pitchFamily="66" charset="0"/>
                        </a:rPr>
                        <a:t>Where do maggots come from?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Comic Sans MS"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Comic Sans MS" pitchFamily="66" charset="0"/>
                        </a:rPr>
                        <a:t>Hypothesis:</a:t>
                      </a:r>
                      <a:r>
                        <a:rPr kumimoji="0" lang="en-US" sz="1200" b="0" i="0" u="none" strike="noStrike" cap="none" normalizeH="0" baseline="0" dirty="0" smtClean="0">
                          <a:ln>
                            <a:noFill/>
                          </a:ln>
                          <a:solidFill>
                            <a:schemeClr val="tx1"/>
                          </a:solidFill>
                          <a:effectLst/>
                          <a:latin typeface="Comic Sans MS" pitchFamily="66" charset="0"/>
                        </a:rPr>
                        <a:t> Maggots come from flies.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Comic Sans MS"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Comic Sans MS" pitchFamily="66" charset="0"/>
                        </a:rPr>
                        <a:t>Experiment:</a:t>
                      </a:r>
                      <a:r>
                        <a:rPr kumimoji="0" lang="en-US" sz="1200" b="0" i="0" u="none" strike="noStrike" cap="none" normalizeH="0" baseline="0" dirty="0" smtClean="0">
                          <a:ln>
                            <a:noFill/>
                          </a:ln>
                          <a:solidFill>
                            <a:schemeClr val="tx1"/>
                          </a:solidFill>
                          <a:effectLst/>
                          <a:latin typeface="Comic Sans MS" pitchFamily="66" charset="0"/>
                        </a:rPr>
                        <a:t> </a:t>
                      </a:r>
                      <a:r>
                        <a:rPr kumimoji="0" lang="en-US" sz="1200" b="0" i="0" u="none" strike="noStrike" cap="none" normalizeH="0" baseline="0" dirty="0" err="1" smtClean="0">
                          <a:ln>
                            <a:noFill/>
                          </a:ln>
                          <a:solidFill>
                            <a:schemeClr val="tx1"/>
                          </a:solidFill>
                          <a:effectLst/>
                          <a:latin typeface="Comic Sans MS" pitchFamily="66" charset="0"/>
                        </a:rPr>
                        <a:t>Redi</a:t>
                      </a:r>
                      <a:r>
                        <a:rPr kumimoji="0" lang="en-US" sz="1200" b="0" i="0" u="none" strike="noStrike" cap="none" normalizeH="0" baseline="0" dirty="0" smtClean="0">
                          <a:ln>
                            <a:noFill/>
                          </a:ln>
                          <a:solidFill>
                            <a:schemeClr val="tx1"/>
                          </a:solidFill>
                          <a:effectLst/>
                          <a:latin typeface="Comic Sans MS" pitchFamily="66" charset="0"/>
                        </a:rPr>
                        <a:t> put meat into three separate jars.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Comic Sans MS" pitchFamily="66"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  </a:t>
                      </a:r>
                      <a:endParaRPr kumimoji="0" lang="en-US" sz="7900" b="0" i="0" u="none" strike="noStrike" cap="none" normalizeH="0" baseline="0" smtClean="0">
                        <a:ln>
                          <a:noFill/>
                        </a:ln>
                        <a:solidFill>
                          <a:schemeClr val="tx1"/>
                        </a:solidFill>
                        <a:effectLst/>
                        <a:latin typeface="Arial" charset="0"/>
                      </a:endParaRPr>
                    </a:p>
                  </a:txBody>
                  <a:tcPr anchor="ctr" horzOverflow="overflow">
                    <a:lnL>
                      <a:noFill/>
                    </a:lnL>
                    <a:lnR cap="flat">
                      <a:noFill/>
                    </a:lnR>
                    <a:lnT cap="flat">
                      <a:noFill/>
                    </a:lnT>
                    <a:lnB>
                      <a:noFill/>
                    </a:lnB>
                    <a:lnTlToBr>
                      <a:noFill/>
                    </a:lnTlToBr>
                    <a:lnBlToTr>
                      <a:noFill/>
                    </a:lnBlToTr>
                    <a:noFill/>
                  </a:tcPr>
                </a:tc>
              </a:tr>
              <a:tr h="6159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Comic Sans MS" pitchFamily="66" charset="0"/>
                        </a:rPr>
                        <a:t>Jar-1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Comic Sans MS" pitchFamily="66" charset="0"/>
                        </a:rPr>
                        <a:t> Left open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Comic Sans MS" pitchFamily="66" charset="0"/>
                        </a:rPr>
                        <a:t> Maggots developed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Comic Sans MS" pitchFamily="66" charset="0"/>
                        </a:rPr>
                        <a:t> Flies were observed laying eggs on the meat in the open jar</a:t>
                      </a:r>
                    </a:p>
                  </a:txBody>
                  <a:tcP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  </a:t>
                      </a:r>
                      <a:endParaRPr kumimoji="0" lang="en-US" sz="14800" b="0" i="0" u="none" strike="noStrike" cap="none" normalizeH="0" baseline="0" smtClean="0">
                        <a:ln>
                          <a:noFill/>
                        </a:ln>
                        <a:solidFill>
                          <a:schemeClr val="tx1"/>
                        </a:solidFill>
                        <a:effectLst/>
                        <a:latin typeface="Arial" charset="0"/>
                      </a:endParaRPr>
                    </a:p>
                  </a:txBody>
                  <a:tcPr anchor="ctr" horzOverflow="overflow">
                    <a:lnL>
                      <a:noFill/>
                    </a:lnL>
                    <a:lnR cap="flat">
                      <a:noFill/>
                    </a:lnR>
                    <a:lnT>
                      <a:noFill/>
                    </a:lnT>
                    <a:lnB>
                      <a:noFill/>
                    </a:lnB>
                    <a:lnTlToBr>
                      <a:noFill/>
                    </a:lnTlToBr>
                    <a:lnBlToTr>
                      <a:noFill/>
                    </a:lnBlToTr>
                    <a:noFill/>
                  </a:tcPr>
                </a:tc>
              </a:tr>
              <a:tr h="755650">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Comic Sans MS"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Comic Sans MS" pitchFamily="66" charset="0"/>
                        </a:rPr>
                        <a:t>Jar-2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Comic Sans MS" pitchFamily="66" charset="0"/>
                        </a:rPr>
                        <a:t> Covered with netting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Comic Sans MS" pitchFamily="66" charset="0"/>
                        </a:rPr>
                        <a:t> Maggots appeared on the netting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Comic Sans MS" pitchFamily="66" charset="0"/>
                        </a:rPr>
                        <a:t> Flies were observed laying eggs on the netting</a:t>
                      </a:r>
                    </a:p>
                  </a:txBody>
                  <a:tcP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t>
                      </a:r>
                      <a:endParaRPr kumimoji="0" lang="en-US" sz="13900" b="0" i="0" u="none" strike="noStrike" cap="none" normalizeH="0" baseline="0" dirty="0" smtClean="0">
                        <a:ln>
                          <a:noFill/>
                        </a:ln>
                        <a:solidFill>
                          <a:schemeClr val="tx1"/>
                        </a:solidFill>
                        <a:effectLst/>
                        <a:latin typeface="Arial" charset="0"/>
                      </a:endParaRPr>
                    </a:p>
                  </a:txBody>
                  <a:tcPr anchor="ctr" horzOverflow="overflow">
                    <a:lnL>
                      <a:noFill/>
                    </a:lnL>
                    <a:lnR cap="flat">
                      <a:noFill/>
                    </a:lnR>
                    <a:lnT>
                      <a:noFill/>
                    </a:lnT>
                    <a:lnB>
                      <a:noFill/>
                    </a:lnB>
                    <a:lnTlToBr>
                      <a:noFill/>
                    </a:lnTlToBr>
                    <a:lnBlToTr>
                      <a:noFill/>
                    </a:lnBlToTr>
                    <a:noFill/>
                  </a:tcPr>
                </a:tc>
              </a:tr>
              <a:tr h="615950">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Comic Sans MS"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omic Sans MS" pitchFamily="66" charset="0"/>
                        </a:rPr>
                        <a:t>Jar-3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smtClean="0">
                          <a:ln>
                            <a:noFill/>
                          </a:ln>
                          <a:solidFill>
                            <a:schemeClr val="tx1"/>
                          </a:solidFill>
                          <a:effectLst/>
                          <a:latin typeface="Comic Sans MS" pitchFamily="66" charset="0"/>
                        </a:rPr>
                        <a:t> Sealed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smtClean="0">
                          <a:ln>
                            <a:noFill/>
                          </a:ln>
                          <a:solidFill>
                            <a:schemeClr val="tx1"/>
                          </a:solidFill>
                          <a:effectLst/>
                          <a:latin typeface="Comic Sans MS" pitchFamily="66" charset="0"/>
                        </a:rPr>
                        <a:t> No maggots developed</a:t>
                      </a: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noFill/>
                  </a:tcPr>
                </a:tc>
              </a:tr>
            </a:tbl>
          </a:graphicData>
        </a:graphic>
      </p:graphicFrame>
      <p:sp>
        <p:nvSpPr>
          <p:cNvPr id="5135" name="Text Box 46"/>
          <p:cNvSpPr txBox="1">
            <a:spLocks noChangeArrowheads="1"/>
          </p:cNvSpPr>
          <p:nvPr/>
        </p:nvSpPr>
        <p:spPr bwMode="auto">
          <a:xfrm>
            <a:off x="381000" y="1524000"/>
            <a:ext cx="8458200" cy="611188"/>
          </a:xfrm>
          <a:prstGeom prst="rect">
            <a:avLst/>
          </a:prstGeom>
          <a:noFill/>
          <a:ln w="9525">
            <a:noFill/>
            <a:miter lim="800000"/>
            <a:headEnd/>
            <a:tailEnd/>
          </a:ln>
        </p:spPr>
        <p:txBody>
          <a:bodyPr>
            <a:spAutoFit/>
          </a:bodyPr>
          <a:lstStyle/>
          <a:p>
            <a:pPr>
              <a:spcBef>
                <a:spcPct val="50000"/>
              </a:spcBef>
            </a:pPr>
            <a:r>
              <a:rPr lang="en-US" sz="1600">
                <a:solidFill>
                  <a:schemeClr val="tx2"/>
                </a:solidFill>
                <a:latin typeface="Comic Sans MS" pitchFamily="66" charset="0"/>
              </a:rPr>
              <a:t>First to formally challenge the accepted belief of spontaneous generation.</a:t>
            </a:r>
            <a:r>
              <a:rPr lang="en-US">
                <a:solidFill>
                  <a:schemeClr val="tx2"/>
                </a:solidFill>
              </a:rPr>
              <a:t/>
            </a:r>
            <a:br>
              <a:rPr lang="en-US">
                <a:solidFill>
                  <a:schemeClr val="tx2"/>
                </a:solidFill>
              </a:rPr>
            </a:br>
            <a:endParaRPr lang="en-US">
              <a:solidFill>
                <a:schemeClr val="tx2"/>
              </a:solidFill>
            </a:endParaRPr>
          </a:p>
        </p:txBody>
      </p:sp>
      <p:sp>
        <p:nvSpPr>
          <p:cNvPr id="5137" name="Text Box 65"/>
          <p:cNvSpPr txBox="1">
            <a:spLocks noChangeArrowheads="1"/>
          </p:cNvSpPr>
          <p:nvPr/>
        </p:nvSpPr>
        <p:spPr bwMode="auto">
          <a:xfrm>
            <a:off x="6705600" y="5410200"/>
            <a:ext cx="2209800" cy="396875"/>
          </a:xfrm>
          <a:prstGeom prst="rect">
            <a:avLst/>
          </a:prstGeom>
          <a:noFill/>
          <a:ln w="9525">
            <a:noFill/>
            <a:miter lim="800000"/>
            <a:headEnd/>
            <a:tailEnd/>
          </a:ln>
        </p:spPr>
        <p:txBody>
          <a:bodyPr>
            <a:spAutoFit/>
          </a:bodyPr>
          <a:lstStyle/>
          <a:p>
            <a:pPr algn="ctr">
              <a:spcBef>
                <a:spcPct val="50000"/>
              </a:spcBef>
            </a:pPr>
            <a:r>
              <a:rPr lang="en-US" sz="1000">
                <a:latin typeface="Comic Sans MS" pitchFamily="66" charset="0"/>
              </a:rPr>
              <a:t>Francesco Redi, Italian physician, naturalist &amp; poet, 1626 – 1697.</a:t>
            </a:r>
          </a:p>
        </p:txBody>
      </p:sp>
      <p:sp>
        <p:nvSpPr>
          <p:cNvPr id="5138" name="Text Box 69"/>
          <p:cNvSpPr txBox="1">
            <a:spLocks noChangeArrowheads="1"/>
          </p:cNvSpPr>
          <p:nvPr/>
        </p:nvSpPr>
        <p:spPr bwMode="auto">
          <a:xfrm>
            <a:off x="6705600" y="6461125"/>
            <a:ext cx="2438400" cy="396875"/>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Images: Redi’s experiment , Unknown; </a:t>
            </a:r>
            <a:r>
              <a:rPr lang="en-US" sz="1000">
                <a:latin typeface="Comic Sans MS" pitchFamily="66" charset="0"/>
                <a:hlinkClick r:id="rId7"/>
              </a:rPr>
              <a:t>Fracesco Redi</a:t>
            </a:r>
            <a:r>
              <a:rPr lang="en-US" sz="1000">
                <a:latin typeface="Comic Sans MS" pitchFamily="66" charset="0"/>
              </a:rPr>
              <a:t>  portrait. Wiki</a:t>
            </a:r>
            <a:r>
              <a:rPr lang="en-US" sz="1000" i="1">
                <a:latin typeface="Comic Sans MS" pitchFamily="66" charset="0"/>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endParaRPr lang="en-US" smtClean="0"/>
          </a:p>
        </p:txBody>
      </p:sp>
      <p:sp>
        <p:nvSpPr>
          <p:cNvPr id="4099" name="Rectangle 3"/>
          <p:cNvSpPr>
            <a:spLocks noGrp="1" noChangeArrowheads="1"/>
          </p:cNvSpPr>
          <p:nvPr>
            <p:ph idx="1"/>
          </p:nvPr>
        </p:nvSpPr>
        <p:spPr/>
        <p:txBody>
          <a:bodyPr/>
          <a:lstStyle/>
          <a:p>
            <a:pPr eaLnBrk="1" hangingPunct="1"/>
            <a:r>
              <a:rPr lang="en-US" smtClean="0">
                <a:solidFill>
                  <a:schemeClr val="hlink"/>
                </a:solidFill>
              </a:rPr>
              <a:t>2. Microorganisms in our world by:</a:t>
            </a:r>
          </a:p>
          <a:p>
            <a:pPr eaLnBrk="1" hangingPunct="1"/>
            <a:r>
              <a:rPr lang="en-US" smtClean="0">
                <a:solidFill>
                  <a:schemeClr val="hlink"/>
                </a:solidFill>
              </a:rPr>
              <a:t>Ronald M. Atlas</a:t>
            </a:r>
          </a:p>
          <a:p>
            <a:pPr eaLnBrk="1" hangingPunct="1"/>
            <a:endParaRPr lang="en-US" smtClean="0"/>
          </a:p>
          <a:p>
            <a:pPr eaLnBrk="1" hangingPunct="1"/>
            <a:endParaRPr lang="en-US" smtClean="0"/>
          </a:p>
          <a:p>
            <a:pPr eaLnBrk="1" hangingPunct="1"/>
            <a:r>
              <a:rPr lang="en-US" smtClean="0"/>
              <a:t>3. </a:t>
            </a:r>
            <a:r>
              <a:rPr lang="en-US" smtClean="0">
                <a:solidFill>
                  <a:schemeClr val="accent2"/>
                </a:solidFill>
              </a:rPr>
              <a:t>Microbiology, an introduction by: Tortora, Funke and Case.</a:t>
            </a:r>
          </a:p>
          <a:p>
            <a:pPr eaLnBrk="1" hangingPunct="1"/>
            <a:endParaRPr lang="en-US" smtClean="0">
              <a:solidFill>
                <a:schemeClr val="accent2"/>
              </a:solidFill>
            </a:endParaRPr>
          </a:p>
          <a:p>
            <a:pPr eaLnBrk="1" hangingPunct="1"/>
            <a:endParaRPr lang="en-US"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31800" y="152400"/>
            <a:ext cx="8382000" cy="1096963"/>
          </a:xfrm>
        </p:spPr>
        <p:txBody>
          <a:bodyPr>
            <a:normAutofit fontScale="90000"/>
          </a:bodyPr>
          <a:lstStyle/>
          <a:p>
            <a:pPr eaLnBrk="1" hangingPunct="1"/>
            <a:r>
              <a:rPr lang="en-US" sz="2800" b="1" dirty="0" smtClean="0">
                <a:solidFill>
                  <a:srgbClr val="CC6600"/>
                </a:solidFill>
                <a:latin typeface="Comic Sans MS" pitchFamily="66" charset="0"/>
              </a:rPr>
              <a:t>Spontaneous Generation Debate</a:t>
            </a:r>
            <a:r>
              <a:rPr lang="en-US" sz="2800" b="1" dirty="0" smtClean="0">
                <a:solidFill>
                  <a:srgbClr val="FF3300"/>
                </a:solidFill>
                <a:latin typeface="Comic Sans MS" pitchFamily="66" charset="0"/>
              </a:rPr>
              <a:t/>
            </a:r>
            <a:br>
              <a:rPr lang="en-US" sz="2800" b="1" dirty="0" smtClean="0">
                <a:solidFill>
                  <a:srgbClr val="FF3300"/>
                </a:solidFill>
                <a:latin typeface="Comic Sans MS" pitchFamily="66" charset="0"/>
              </a:rPr>
            </a:br>
            <a:r>
              <a:rPr lang="en-US" sz="2800" b="1" dirty="0" smtClean="0">
                <a:latin typeface="Comic Sans MS" pitchFamily="66" charset="0"/>
              </a:rPr>
              <a:t> </a:t>
            </a:r>
            <a:r>
              <a:rPr lang="en-US" sz="2000" dirty="0" smtClean="0">
                <a:latin typeface="Comic Sans MS" pitchFamily="66" charset="0"/>
              </a:rPr>
              <a:t>Anton van</a:t>
            </a:r>
            <a:r>
              <a:rPr lang="en-US" sz="2000" b="1" dirty="0" smtClean="0">
                <a:latin typeface="Comic Sans MS" pitchFamily="66" charset="0"/>
              </a:rPr>
              <a:t> </a:t>
            </a:r>
            <a:r>
              <a:rPr lang="en-US" sz="2000" dirty="0" smtClean="0">
                <a:latin typeface="Comic Sans MS" pitchFamily="66" charset="0"/>
              </a:rPr>
              <a:t>__</a:t>
            </a:r>
            <a:r>
              <a:rPr lang="en-US" sz="2800" dirty="0" smtClean="0">
                <a:latin typeface="Comic Sans MS" pitchFamily="66" charset="0"/>
              </a:rPr>
              <a:t> </a:t>
            </a:r>
            <a:r>
              <a:rPr lang="en-US" sz="2800" dirty="0" smtClean="0">
                <a:latin typeface="Comic Sans MS" pitchFamily="66" charset="0"/>
                <a:hlinkClick r:id="rId3"/>
              </a:rPr>
              <a:t>Leeuwenhoek </a:t>
            </a:r>
            <a:r>
              <a:rPr lang="en-US" sz="2000" dirty="0" smtClean="0">
                <a:latin typeface="Comic Sans MS" pitchFamily="66" charset="0"/>
              </a:rPr>
              <a:t>_________: “Animalcules”</a:t>
            </a:r>
            <a:r>
              <a:rPr lang="en-US" sz="2400" dirty="0" smtClean="0">
                <a:latin typeface="Times New Roman" pitchFamily="18" charset="0"/>
              </a:rPr>
              <a:t> </a:t>
            </a:r>
            <a:br>
              <a:rPr lang="en-US" sz="2400" dirty="0" smtClean="0">
                <a:latin typeface="Times New Roman" pitchFamily="18" charset="0"/>
              </a:rPr>
            </a:br>
            <a:r>
              <a:rPr lang="en-US" sz="1200" i="1" dirty="0" smtClean="0">
                <a:latin typeface="Comic Sans MS" pitchFamily="66" charset="0"/>
              </a:rPr>
              <a:t>(Pronounced Lay-when-hook)</a:t>
            </a:r>
          </a:p>
        </p:txBody>
      </p:sp>
      <p:sp>
        <p:nvSpPr>
          <p:cNvPr id="6147" name="Rectangle 3"/>
          <p:cNvSpPr>
            <a:spLocks noGrp="1" noChangeArrowheads="1"/>
          </p:cNvSpPr>
          <p:nvPr>
            <p:ph type="body" sz="half" idx="1"/>
          </p:nvPr>
        </p:nvSpPr>
        <p:spPr>
          <a:xfrm>
            <a:off x="288925" y="1524000"/>
            <a:ext cx="5105400" cy="4648200"/>
          </a:xfrm>
        </p:spPr>
        <p:txBody>
          <a:bodyPr/>
          <a:lstStyle/>
          <a:p>
            <a:pPr eaLnBrk="1" hangingPunct="1">
              <a:lnSpc>
                <a:spcPct val="80000"/>
              </a:lnSpc>
              <a:buFont typeface="Wingdings" pitchFamily="2" charset="2"/>
              <a:buChar char="Ø"/>
            </a:pPr>
            <a:endParaRPr lang="en-US" sz="1000" dirty="0" smtClean="0">
              <a:latin typeface="Times New Roman" pitchFamily="18" charset="0"/>
            </a:endParaRPr>
          </a:p>
          <a:p>
            <a:pPr eaLnBrk="1" hangingPunct="1">
              <a:lnSpc>
                <a:spcPct val="80000"/>
              </a:lnSpc>
              <a:buFont typeface="Wingdings" pitchFamily="2" charset="2"/>
              <a:buChar char="Ø"/>
            </a:pPr>
            <a:endParaRPr lang="en-US" sz="600" dirty="0" smtClean="0"/>
          </a:p>
          <a:p>
            <a:pPr eaLnBrk="1" hangingPunct="1">
              <a:lnSpc>
                <a:spcPct val="80000"/>
              </a:lnSpc>
              <a:buFont typeface="Wingdings" pitchFamily="2" charset="2"/>
              <a:buChar char="Ø"/>
            </a:pPr>
            <a:r>
              <a:rPr lang="en-US" sz="1600" dirty="0" smtClean="0">
                <a:latin typeface="Comic Sans MS" pitchFamily="66" charset="0"/>
              </a:rPr>
              <a:t>As a tailor, used lenses to examine cloth.  It was probably this that led to his interest in lens making. </a:t>
            </a:r>
            <a:br>
              <a:rPr lang="en-US" sz="1600" dirty="0" smtClean="0">
                <a:latin typeface="Comic Sans MS" pitchFamily="66" charset="0"/>
              </a:rPr>
            </a:br>
            <a:endParaRPr lang="en-US" sz="1600" dirty="0" smtClean="0">
              <a:latin typeface="Comic Sans MS" pitchFamily="66" charset="0"/>
            </a:endParaRPr>
          </a:p>
          <a:p>
            <a:pPr eaLnBrk="1" hangingPunct="1">
              <a:lnSpc>
                <a:spcPct val="80000"/>
              </a:lnSpc>
              <a:buFont typeface="Wingdings" pitchFamily="2" charset="2"/>
              <a:buChar char="Ø"/>
            </a:pPr>
            <a:endParaRPr lang="en-US" sz="1600" dirty="0" smtClean="0">
              <a:latin typeface="Comic Sans MS" pitchFamily="66" charset="0"/>
            </a:endParaRPr>
          </a:p>
          <a:p>
            <a:pPr eaLnBrk="1" hangingPunct="1">
              <a:lnSpc>
                <a:spcPct val="80000"/>
              </a:lnSpc>
              <a:buFont typeface="Wingdings" pitchFamily="2" charset="2"/>
              <a:buChar char="Ø"/>
            </a:pPr>
            <a:r>
              <a:rPr lang="en-US" sz="1600" dirty="0" smtClean="0">
                <a:latin typeface="Comic Sans MS" pitchFamily="66" charset="0"/>
              </a:rPr>
              <a:t>He assembled hundreds of microscopes, some of which magnified objects 270 times. </a:t>
            </a:r>
          </a:p>
          <a:p>
            <a:pPr eaLnBrk="1" hangingPunct="1">
              <a:lnSpc>
                <a:spcPct val="80000"/>
              </a:lnSpc>
              <a:buFont typeface="Wingdings" pitchFamily="2" charset="2"/>
              <a:buChar char="Ø"/>
            </a:pPr>
            <a:endParaRPr lang="en-US" sz="1600" dirty="0" smtClean="0">
              <a:latin typeface="Comic Sans MS" pitchFamily="66" charset="0"/>
            </a:endParaRPr>
          </a:p>
          <a:p>
            <a:pPr eaLnBrk="1" hangingPunct="1">
              <a:lnSpc>
                <a:spcPct val="80000"/>
              </a:lnSpc>
              <a:buFont typeface="Wingdings" pitchFamily="2" charset="2"/>
              <a:buChar char="Ø"/>
            </a:pPr>
            <a:endParaRPr lang="en-US" sz="1600" dirty="0" smtClean="0">
              <a:latin typeface="Comic Sans MS" pitchFamily="66" charset="0"/>
            </a:endParaRPr>
          </a:p>
          <a:p>
            <a:pPr eaLnBrk="1" hangingPunct="1">
              <a:lnSpc>
                <a:spcPct val="80000"/>
              </a:lnSpc>
              <a:buFont typeface="Wingdings" pitchFamily="2" charset="2"/>
              <a:buChar char="Ø"/>
            </a:pPr>
            <a:r>
              <a:rPr lang="en-US" sz="1600" dirty="0" smtClean="0">
                <a:latin typeface="Comic Sans MS" pitchFamily="66" charset="0"/>
              </a:rPr>
              <a:t>As he looked at things with his microscopes, he discovered “micro” organisms - organisms so tiny that they were invisible to the naked eye.</a:t>
            </a:r>
          </a:p>
          <a:p>
            <a:pPr eaLnBrk="1" hangingPunct="1">
              <a:lnSpc>
                <a:spcPct val="80000"/>
              </a:lnSpc>
              <a:buFont typeface="Wingdings" pitchFamily="2" charset="2"/>
              <a:buChar char="Ø"/>
            </a:pPr>
            <a:endParaRPr lang="en-US" sz="1600" dirty="0" smtClean="0">
              <a:latin typeface="Comic Sans MS" pitchFamily="66" charset="0"/>
            </a:endParaRPr>
          </a:p>
          <a:p>
            <a:pPr eaLnBrk="1" hangingPunct="1">
              <a:lnSpc>
                <a:spcPct val="80000"/>
              </a:lnSpc>
              <a:buFont typeface="Wingdings" pitchFamily="2" charset="2"/>
              <a:buChar char="Ø"/>
            </a:pPr>
            <a:endParaRPr lang="en-US" sz="1600" dirty="0" smtClean="0">
              <a:latin typeface="Comic Sans MS" pitchFamily="66" charset="0"/>
            </a:endParaRPr>
          </a:p>
          <a:p>
            <a:pPr eaLnBrk="1" hangingPunct="1">
              <a:lnSpc>
                <a:spcPct val="80000"/>
              </a:lnSpc>
              <a:buFont typeface="Wingdings" pitchFamily="2" charset="2"/>
              <a:buChar char="Ø"/>
            </a:pPr>
            <a:r>
              <a:rPr lang="en-US" sz="1600" dirty="0" smtClean="0">
                <a:latin typeface="Comic Sans MS" pitchFamily="66" charset="0"/>
              </a:rPr>
              <a:t>He called these tiny living organisms </a:t>
            </a:r>
            <a:r>
              <a:rPr lang="en-US" sz="2400" dirty="0" smtClean="0">
                <a:latin typeface="Comic Sans MS" pitchFamily="66" charset="0"/>
              </a:rPr>
              <a:t>“animalcules</a:t>
            </a:r>
            <a:r>
              <a:rPr lang="en-US" sz="1600" dirty="0" smtClean="0">
                <a:latin typeface="Comic Sans MS" pitchFamily="66" charset="0"/>
              </a:rPr>
              <a:t>”. He first described bacteria and the </a:t>
            </a:r>
            <a:r>
              <a:rPr lang="en-US" sz="1600" dirty="0" err="1" smtClean="0">
                <a:latin typeface="Comic Sans MS" pitchFamily="66" charset="0"/>
              </a:rPr>
              <a:t>protozoans</a:t>
            </a:r>
            <a:r>
              <a:rPr lang="en-US" sz="1600" dirty="0" smtClean="0">
                <a:latin typeface="Comic Sans MS" pitchFamily="66" charset="0"/>
              </a:rPr>
              <a:t>. </a:t>
            </a:r>
            <a:endParaRPr lang="en-US" sz="2400" dirty="0" smtClean="0"/>
          </a:p>
        </p:txBody>
      </p:sp>
      <p:pic>
        <p:nvPicPr>
          <p:cNvPr id="6148" name="Picture 145" descr="leeuwenhoekPortraitbyVerkolje"/>
          <p:cNvPicPr>
            <a:picLocks noGrp="1" noChangeAspect="1" noChangeArrowheads="1"/>
          </p:cNvPicPr>
          <p:nvPr>
            <p:ph sz="quarter" idx="2"/>
          </p:nvPr>
        </p:nvPicPr>
        <p:blipFill>
          <a:blip r:embed="rId4" cstate="print"/>
          <a:stretch>
            <a:fillRect/>
          </a:stretch>
        </p:blipFill>
        <p:spPr>
          <a:xfrm>
            <a:off x="5764457" y="1600200"/>
            <a:ext cx="1806086" cy="2185988"/>
          </a:xfrm>
          <a:noFill/>
        </p:spPr>
      </p:pic>
      <p:pic>
        <p:nvPicPr>
          <p:cNvPr id="6153" name="Picture 151" descr="Everett showing how to use the microscope">
            <a:hlinkClick r:id="rId5"/>
          </p:cNvPr>
          <p:cNvPicPr>
            <a:picLocks noGrp="1" noChangeAspect="1" noChangeArrowheads="1"/>
          </p:cNvPicPr>
          <p:nvPr>
            <p:ph sz="quarter" idx="3"/>
          </p:nvPr>
        </p:nvPicPr>
        <p:blipFill>
          <a:blip r:embed="rId6" cstate="print"/>
          <a:stretch>
            <a:fillRect/>
          </a:stretch>
        </p:blipFill>
        <p:spPr>
          <a:xfrm>
            <a:off x="6034087" y="4556125"/>
            <a:ext cx="1266825" cy="952500"/>
          </a:xfrm>
        </p:spPr>
      </p:pic>
      <p:pic>
        <p:nvPicPr>
          <p:cNvPr id="6149" name="Picture 6" descr="Lecuwehhoek"/>
          <p:cNvPicPr>
            <a:picLocks noChangeAspect="1" noChangeArrowheads="1"/>
          </p:cNvPicPr>
          <p:nvPr/>
        </p:nvPicPr>
        <p:blipFill>
          <a:blip r:embed="rId7" cstate="print"/>
          <a:srcRect/>
          <a:stretch>
            <a:fillRect/>
          </a:stretch>
        </p:blipFill>
        <p:spPr bwMode="auto">
          <a:xfrm>
            <a:off x="3841750" y="-110429675"/>
            <a:ext cx="1552575" cy="2143125"/>
          </a:xfrm>
          <a:prstGeom prst="rect">
            <a:avLst/>
          </a:prstGeom>
          <a:noFill/>
          <a:ln w="9525">
            <a:noFill/>
            <a:miter lim="800000"/>
            <a:headEnd/>
            <a:tailEnd/>
          </a:ln>
        </p:spPr>
      </p:pic>
      <p:pic>
        <p:nvPicPr>
          <p:cNvPr id="6150" name="Picture 21" descr="Lecuwehhoek"/>
          <p:cNvPicPr>
            <a:picLocks noChangeAspect="1" noChangeArrowheads="1"/>
          </p:cNvPicPr>
          <p:nvPr/>
        </p:nvPicPr>
        <p:blipFill>
          <a:blip r:embed="rId7" cstate="print"/>
          <a:srcRect/>
          <a:stretch>
            <a:fillRect/>
          </a:stretch>
        </p:blipFill>
        <p:spPr bwMode="auto">
          <a:xfrm>
            <a:off x="3841750" y="-110429675"/>
            <a:ext cx="1552575" cy="2143125"/>
          </a:xfrm>
          <a:prstGeom prst="rect">
            <a:avLst/>
          </a:prstGeom>
          <a:noFill/>
          <a:ln w="9525">
            <a:noFill/>
            <a:miter lim="800000"/>
            <a:headEnd/>
            <a:tailEnd/>
          </a:ln>
        </p:spPr>
      </p:pic>
      <p:pic>
        <p:nvPicPr>
          <p:cNvPr id="6151" name="Picture 148" descr="wertherJoacpoLeeuwenhoekMicroscopeReplicaPubDom2"/>
          <p:cNvPicPr>
            <a:picLocks noChangeAspect="1" noChangeArrowheads="1"/>
          </p:cNvPicPr>
          <p:nvPr/>
        </p:nvPicPr>
        <p:blipFill>
          <a:blip r:embed="rId8" cstate="print"/>
          <a:srcRect/>
          <a:stretch>
            <a:fillRect/>
          </a:stretch>
        </p:blipFill>
        <p:spPr bwMode="auto">
          <a:xfrm>
            <a:off x="7239000" y="4038600"/>
            <a:ext cx="1673225" cy="1905000"/>
          </a:xfrm>
          <a:prstGeom prst="rect">
            <a:avLst/>
          </a:prstGeom>
          <a:noFill/>
          <a:ln w="9525">
            <a:noFill/>
            <a:miter lim="800000"/>
            <a:headEnd/>
            <a:tailEnd/>
          </a:ln>
        </p:spPr>
      </p:pic>
      <p:sp>
        <p:nvSpPr>
          <p:cNvPr id="6152" name="Text Box 149"/>
          <p:cNvSpPr txBox="1">
            <a:spLocks noChangeArrowheads="1"/>
          </p:cNvSpPr>
          <p:nvPr/>
        </p:nvSpPr>
        <p:spPr bwMode="auto">
          <a:xfrm>
            <a:off x="0" y="6308725"/>
            <a:ext cx="3352800" cy="554038"/>
          </a:xfrm>
          <a:prstGeom prst="rect">
            <a:avLst/>
          </a:prstGeom>
          <a:noFill/>
          <a:ln w="9525">
            <a:noFill/>
            <a:miter lim="800000"/>
            <a:headEnd/>
            <a:tailEnd/>
          </a:ln>
        </p:spPr>
        <p:txBody>
          <a:bodyPr>
            <a:spAutoFit/>
          </a:bodyPr>
          <a:lstStyle/>
          <a:p>
            <a:pPr>
              <a:spcBef>
                <a:spcPct val="50000"/>
              </a:spcBef>
            </a:pPr>
            <a:r>
              <a:rPr lang="en-US" sz="1000" dirty="0">
                <a:latin typeface="Comic Sans MS" pitchFamily="66" charset="0"/>
              </a:rPr>
              <a:t>Images: </a:t>
            </a:r>
            <a:r>
              <a:rPr lang="en-US" sz="1000" dirty="0">
                <a:latin typeface="Comic Sans MS" pitchFamily="66" charset="0"/>
                <a:hlinkClick r:id="rId3"/>
              </a:rPr>
              <a:t>Leeuwenhoek portrait</a:t>
            </a:r>
            <a:r>
              <a:rPr lang="en-US" sz="1000" dirty="0">
                <a:latin typeface="Comic Sans MS" pitchFamily="66" charset="0"/>
              </a:rPr>
              <a:t> 1680, Jan </a:t>
            </a:r>
            <a:r>
              <a:rPr lang="en-US" sz="1000" dirty="0" err="1">
                <a:latin typeface="Comic Sans MS" pitchFamily="66" charset="0"/>
              </a:rPr>
              <a:t>Verkolje</a:t>
            </a:r>
            <a:r>
              <a:rPr lang="en-US" sz="1000" dirty="0">
                <a:latin typeface="Comic Sans MS" pitchFamily="66" charset="0"/>
              </a:rPr>
              <a:t> (I);. </a:t>
            </a:r>
            <a:r>
              <a:rPr lang="en-US" sz="1000" dirty="0">
                <a:latin typeface="Comic Sans MS" pitchFamily="66" charset="0"/>
                <a:hlinkClick r:id="rId9"/>
              </a:rPr>
              <a:t>Replica of Leeuwenhoek microscope</a:t>
            </a:r>
            <a:r>
              <a:rPr lang="en-US" sz="1000" dirty="0">
                <a:latin typeface="Comic Sans MS" pitchFamily="66" charset="0"/>
              </a:rPr>
              <a:t>, Jacopo </a:t>
            </a:r>
            <a:r>
              <a:rPr lang="en-US" sz="1000" dirty="0" err="1">
                <a:latin typeface="Comic Sans MS" pitchFamily="66" charset="0"/>
              </a:rPr>
              <a:t>Werther</a:t>
            </a:r>
            <a:r>
              <a:rPr lang="en-US" sz="1000" dirty="0">
                <a:latin typeface="Comic Sans MS" pitchFamily="66" charset="0"/>
              </a:rPr>
              <a:t>; Man with scope, source unknown </a:t>
            </a:r>
          </a:p>
        </p:txBody>
      </p:sp>
      <p:sp>
        <p:nvSpPr>
          <p:cNvPr id="6154" name="Text Box 154"/>
          <p:cNvSpPr txBox="1">
            <a:spLocks noChangeArrowheads="1"/>
          </p:cNvSpPr>
          <p:nvPr/>
        </p:nvSpPr>
        <p:spPr bwMode="auto">
          <a:xfrm>
            <a:off x="6096000" y="1676400"/>
            <a:ext cx="1143000" cy="244475"/>
          </a:xfrm>
          <a:prstGeom prst="rect">
            <a:avLst/>
          </a:prstGeom>
          <a:noFill/>
          <a:ln w="9525">
            <a:noFill/>
            <a:miter lim="800000"/>
            <a:headEnd/>
            <a:tailEnd/>
          </a:ln>
        </p:spPr>
        <p:txBody>
          <a:bodyPr>
            <a:spAutoFit/>
          </a:bodyPr>
          <a:lstStyle/>
          <a:p>
            <a:pPr algn="ctr">
              <a:spcBef>
                <a:spcPct val="50000"/>
              </a:spcBef>
            </a:pPr>
            <a:r>
              <a:rPr lang="en-US" sz="1000">
                <a:solidFill>
                  <a:schemeClr val="bg1"/>
                </a:solidFill>
                <a:latin typeface="Comic Sans MS" pitchFamily="66" charset="0"/>
              </a:rPr>
              <a:t>1632 - 1723</a:t>
            </a:r>
          </a:p>
        </p:txBody>
      </p:sp>
      <p:sp>
        <p:nvSpPr>
          <p:cNvPr id="6155" name="Text Box 5"/>
          <p:cNvSpPr txBox="1">
            <a:spLocks noChangeArrowheads="1"/>
          </p:cNvSpPr>
          <p:nvPr/>
        </p:nvSpPr>
        <p:spPr bwMode="auto">
          <a:xfrm>
            <a:off x="3810000" y="6621463"/>
            <a:ext cx="5334000" cy="244475"/>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From the  </a:t>
            </a:r>
            <a:r>
              <a:rPr lang="en-US" sz="1000">
                <a:latin typeface="Comic Sans MS" pitchFamily="66" charset="0"/>
                <a:hlinkClick r:id="rId10"/>
              </a:rPr>
              <a:t>Virtual Microbiology Classroom</a:t>
            </a:r>
            <a:r>
              <a:rPr lang="en-US" sz="1000">
                <a:latin typeface="Comic Sans MS" pitchFamily="66" charset="0"/>
              </a:rPr>
              <a:t> on </a:t>
            </a:r>
            <a:r>
              <a:rPr lang="en-US" sz="1000">
                <a:latin typeface="Comic Sans MS" pitchFamily="66" charset="0"/>
                <a:hlinkClick r:id="rId11"/>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endParaRPr lang="en-US" smtClean="0"/>
          </a:p>
        </p:txBody>
      </p:sp>
      <p:sp>
        <p:nvSpPr>
          <p:cNvPr id="27651" name="Rectangle 3"/>
          <p:cNvSpPr>
            <a:spLocks noGrp="1" noChangeArrowheads="1"/>
          </p:cNvSpPr>
          <p:nvPr>
            <p:ph idx="1"/>
          </p:nvPr>
        </p:nvSpPr>
        <p:spPr/>
        <p:txBody>
          <a:bodyPr/>
          <a:lstStyle/>
          <a:p>
            <a:pPr eaLnBrk="1" hangingPunct="1"/>
            <a:r>
              <a:rPr lang="en-GB" smtClean="0"/>
              <a:t>John Needham (1745) claimed microoraganisms could arise spontaneouly from nutrient broth.</a:t>
            </a:r>
          </a:p>
          <a:p>
            <a:pPr eaLnBrk="1" hangingPunct="1"/>
            <a:endParaRPr lang="en-GB" smtClean="0"/>
          </a:p>
          <a:p>
            <a:pPr eaLnBrk="1" hangingPunct="1"/>
            <a:r>
              <a:rPr lang="en-GB" smtClean="0"/>
              <a:t>Lazzaro Spallazani (1765) repeated Needhams experiment and suggested that the microorganisms were from the air that entered the broth.   </a:t>
            </a:r>
          </a:p>
          <a:p>
            <a:pPr eaLnBrk="1" hangingPunct="1"/>
            <a:endParaRPr lang="en-GB" smtClean="0"/>
          </a:p>
          <a:p>
            <a:pPr eaLnBrk="1" hangingPunct="1"/>
            <a:endParaRPr lang="en-GB"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0"/>
            <a:ext cx="8229600" cy="944563"/>
          </a:xfrm>
        </p:spPr>
        <p:txBody>
          <a:bodyPr/>
          <a:lstStyle/>
          <a:p>
            <a:pPr eaLnBrk="1" hangingPunct="1"/>
            <a:r>
              <a:rPr lang="en-US" sz="2400" b="1" smtClean="0">
                <a:solidFill>
                  <a:srgbClr val="CC6600"/>
                </a:solidFill>
                <a:latin typeface="Comic Sans MS" pitchFamily="66" charset="0"/>
              </a:rPr>
              <a:t>The Controversy Over Spontaneous Generation</a:t>
            </a:r>
            <a:r>
              <a:rPr lang="en-US" sz="2200" b="1" smtClean="0">
                <a:solidFill>
                  <a:srgbClr val="CC6600"/>
                </a:solidFill>
                <a:latin typeface="Comic Sans MS" pitchFamily="66" charset="0"/>
              </a:rPr>
              <a:t/>
            </a:r>
            <a:br>
              <a:rPr lang="en-US" sz="2200" b="1" smtClean="0">
                <a:solidFill>
                  <a:srgbClr val="CC6600"/>
                </a:solidFill>
                <a:latin typeface="Comic Sans MS" pitchFamily="66" charset="0"/>
              </a:rPr>
            </a:br>
            <a:r>
              <a:rPr lang="en-US" sz="2200" b="1" smtClean="0">
                <a:latin typeface="Comic Sans MS" pitchFamily="66" charset="0"/>
              </a:rPr>
              <a:t> </a:t>
            </a:r>
            <a:r>
              <a:rPr lang="en-US" sz="1800" smtClean="0">
                <a:solidFill>
                  <a:schemeClr val="tx1"/>
                </a:solidFill>
                <a:latin typeface="Comic Sans MS" pitchFamily="66" charset="0"/>
              </a:rPr>
              <a:t>John Needham  &amp; Lazzaro Spallanzani</a:t>
            </a:r>
            <a:r>
              <a:rPr lang="en-US" sz="2400" smtClean="0">
                <a:solidFill>
                  <a:schemeClr val="tx1"/>
                </a:solidFill>
                <a:latin typeface="Times New Roman" pitchFamily="18" charset="0"/>
              </a:rPr>
              <a:t> </a:t>
            </a:r>
            <a:endParaRPr lang="en-US" sz="2400" smtClean="0">
              <a:latin typeface="Times New Roman" pitchFamily="18" charset="0"/>
            </a:endParaRPr>
          </a:p>
        </p:txBody>
      </p:sp>
      <p:sp>
        <p:nvSpPr>
          <p:cNvPr id="7171" name="Rectangle 3"/>
          <p:cNvSpPr>
            <a:spLocks noGrp="1" noChangeArrowheads="1"/>
          </p:cNvSpPr>
          <p:nvPr>
            <p:ph type="body" sz="half" idx="1"/>
          </p:nvPr>
        </p:nvSpPr>
        <p:spPr/>
        <p:txBody>
          <a:bodyPr/>
          <a:lstStyle/>
          <a:p>
            <a:pPr eaLnBrk="1" hangingPunct="1"/>
            <a:endParaRPr lang="en-US" sz="2800" smtClean="0">
              <a:latin typeface="Times New Roman" pitchFamily="18" charset="0"/>
            </a:endParaRPr>
          </a:p>
          <a:p>
            <a:pPr eaLnBrk="1" hangingPunct="1"/>
            <a:endParaRPr lang="en-US" sz="2800" smtClean="0">
              <a:latin typeface="Times New Roman" pitchFamily="18" charset="0"/>
            </a:endParaRPr>
          </a:p>
          <a:p>
            <a:pPr eaLnBrk="1" hangingPunct="1"/>
            <a:endParaRPr lang="en-US" sz="2800" smtClean="0">
              <a:latin typeface="Times New Roman" pitchFamily="18" charset="0"/>
            </a:endParaRPr>
          </a:p>
          <a:p>
            <a:pPr eaLnBrk="1" hangingPunct="1"/>
            <a:endParaRPr lang="en-US" sz="2800" smtClean="0"/>
          </a:p>
        </p:txBody>
      </p:sp>
      <p:pic>
        <p:nvPicPr>
          <p:cNvPr id="7172" name="Picture 4" descr="180px-Spallanzani"/>
          <p:cNvPicPr>
            <a:picLocks noGrp="1" noChangeAspect="1" noChangeArrowheads="1"/>
          </p:cNvPicPr>
          <p:nvPr>
            <p:ph sz="quarter" idx="2"/>
          </p:nvPr>
        </p:nvPicPr>
        <p:blipFill>
          <a:blip r:embed="rId3" cstate="print"/>
          <a:stretch>
            <a:fillRect/>
          </a:stretch>
        </p:blipFill>
        <p:spPr>
          <a:xfrm>
            <a:off x="6134100" y="2121694"/>
            <a:ext cx="1066800" cy="1143000"/>
          </a:xfrm>
          <a:noFill/>
        </p:spPr>
      </p:pic>
      <p:pic>
        <p:nvPicPr>
          <p:cNvPr id="7175" name="Picture 7" descr="john_needham_TH"/>
          <p:cNvPicPr>
            <a:picLocks noGrp="1" noChangeAspect="1" noChangeArrowheads="1"/>
          </p:cNvPicPr>
          <p:nvPr>
            <p:ph sz="quarter" idx="3"/>
          </p:nvPr>
        </p:nvPicPr>
        <p:blipFill>
          <a:blip r:embed="rId4" cstate="print"/>
          <a:srcRect/>
          <a:stretch>
            <a:fillRect/>
          </a:stretch>
        </p:blipFill>
        <p:spPr>
          <a:xfrm>
            <a:off x="7696200" y="3657600"/>
            <a:ext cx="1019175" cy="1143000"/>
          </a:xfrm>
          <a:noFill/>
        </p:spPr>
      </p:pic>
      <p:sp>
        <p:nvSpPr>
          <p:cNvPr id="7173" name="Text Box 5"/>
          <p:cNvSpPr txBox="1">
            <a:spLocks noChangeArrowheads="1"/>
          </p:cNvSpPr>
          <p:nvPr/>
        </p:nvSpPr>
        <p:spPr bwMode="auto">
          <a:xfrm>
            <a:off x="228600" y="1143000"/>
            <a:ext cx="7086600" cy="2830513"/>
          </a:xfrm>
          <a:prstGeom prst="rect">
            <a:avLst/>
          </a:prstGeom>
          <a:noFill/>
          <a:ln w="9525">
            <a:noFill/>
            <a:miter lim="800000"/>
            <a:headEnd/>
            <a:tailEnd/>
          </a:ln>
        </p:spPr>
        <p:txBody>
          <a:bodyPr>
            <a:spAutoFit/>
          </a:bodyPr>
          <a:lstStyle/>
          <a:p>
            <a:pPr>
              <a:spcBef>
                <a:spcPct val="50000"/>
              </a:spcBef>
            </a:pPr>
            <a:r>
              <a:rPr lang="en-US" b="1" i="1">
                <a:latin typeface="Comic Sans MS" pitchFamily="66" charset="0"/>
              </a:rPr>
              <a:t>The Question:</a:t>
            </a:r>
          </a:p>
          <a:p>
            <a:pPr>
              <a:spcBef>
                <a:spcPct val="50000"/>
              </a:spcBef>
            </a:pPr>
            <a:r>
              <a:rPr lang="en-US" sz="1400" b="1">
                <a:latin typeface="Comic Sans MS" pitchFamily="66" charset="0"/>
              </a:rPr>
              <a:t>What causes tiny living things to appear in decaying broth? </a:t>
            </a:r>
          </a:p>
          <a:p>
            <a:pPr>
              <a:spcBef>
                <a:spcPct val="50000"/>
              </a:spcBef>
            </a:pPr>
            <a:endParaRPr lang="en-US" sz="1400" b="1">
              <a:latin typeface="Comic Sans MS" pitchFamily="66" charset="0"/>
            </a:endParaRPr>
          </a:p>
          <a:p>
            <a:pPr>
              <a:spcBef>
                <a:spcPct val="50000"/>
              </a:spcBef>
            </a:pPr>
            <a:r>
              <a:rPr lang="en-US" sz="1400" i="1">
                <a:latin typeface="Comic Sans MS" pitchFamily="66" charset="0"/>
              </a:rPr>
              <a:t>Needham’s Hypothesis</a:t>
            </a:r>
            <a:r>
              <a:rPr lang="en-US" sz="1400">
                <a:latin typeface="Comic Sans MS" pitchFamily="66" charset="0"/>
              </a:rPr>
              <a:t>: Spontaneous generation.</a:t>
            </a:r>
            <a:r>
              <a:rPr lang="en-US"/>
              <a:t> </a:t>
            </a:r>
          </a:p>
          <a:p>
            <a:pPr>
              <a:spcBef>
                <a:spcPct val="50000"/>
              </a:spcBef>
            </a:pPr>
            <a:endParaRPr lang="en-US" sz="1400" i="1">
              <a:latin typeface="Comic Sans MS" pitchFamily="66" charset="0"/>
            </a:endParaRPr>
          </a:p>
          <a:p>
            <a:pPr>
              <a:spcBef>
                <a:spcPct val="50000"/>
              </a:spcBef>
            </a:pPr>
            <a:r>
              <a:rPr lang="en-US" sz="1400" i="1">
                <a:latin typeface="Comic Sans MS" pitchFamily="66" charset="0"/>
              </a:rPr>
              <a:t>Spallazani’s Hypothesis:</a:t>
            </a:r>
            <a:r>
              <a:rPr lang="en-US" sz="1400">
                <a:latin typeface="Comic Sans MS" pitchFamily="66" charset="0"/>
              </a:rPr>
              <a:t> Microbes come from the air. Boiling will kill them.</a:t>
            </a:r>
          </a:p>
          <a:p>
            <a:pPr>
              <a:spcBef>
                <a:spcPct val="50000"/>
              </a:spcBef>
            </a:pPr>
            <a:endParaRPr lang="en-US" sz="1400">
              <a:latin typeface="Comic Sans MS" pitchFamily="66" charset="0"/>
            </a:endParaRPr>
          </a:p>
          <a:p>
            <a:pPr>
              <a:spcBef>
                <a:spcPct val="50000"/>
              </a:spcBef>
            </a:pPr>
            <a:endParaRPr lang="en-US" sz="1400">
              <a:latin typeface="Comic Sans MS" pitchFamily="66" charset="0"/>
            </a:endParaRPr>
          </a:p>
          <a:p>
            <a:endParaRPr lang="en-US" sz="900">
              <a:latin typeface="Comic Sans MS" pitchFamily="66" charset="0"/>
            </a:endParaRPr>
          </a:p>
        </p:txBody>
      </p:sp>
      <p:pic>
        <p:nvPicPr>
          <p:cNvPr id="7174" name="Picture 6" descr="Experimentos+Spallanzani"/>
          <p:cNvPicPr>
            <a:picLocks noChangeAspect="1" noChangeArrowheads="1"/>
          </p:cNvPicPr>
          <p:nvPr/>
        </p:nvPicPr>
        <p:blipFill>
          <a:blip r:embed="rId5" cstate="print"/>
          <a:srcRect/>
          <a:stretch>
            <a:fillRect/>
          </a:stretch>
        </p:blipFill>
        <p:spPr bwMode="auto">
          <a:xfrm>
            <a:off x="2133600" y="3505200"/>
            <a:ext cx="5105400" cy="2719388"/>
          </a:xfrm>
          <a:prstGeom prst="rect">
            <a:avLst/>
          </a:prstGeom>
          <a:noFill/>
          <a:ln w="9525">
            <a:noFill/>
            <a:miter lim="800000"/>
            <a:headEnd/>
            <a:tailEnd/>
          </a:ln>
        </p:spPr>
      </p:pic>
      <p:sp>
        <p:nvSpPr>
          <p:cNvPr id="7176" name="Text Box 9"/>
          <p:cNvSpPr txBox="1">
            <a:spLocks noChangeArrowheads="1"/>
          </p:cNvSpPr>
          <p:nvPr/>
        </p:nvSpPr>
        <p:spPr bwMode="auto">
          <a:xfrm>
            <a:off x="533400" y="3962400"/>
            <a:ext cx="1447800" cy="366713"/>
          </a:xfrm>
          <a:prstGeom prst="rect">
            <a:avLst/>
          </a:prstGeom>
          <a:noFill/>
          <a:ln w="9525">
            <a:noFill/>
            <a:miter lim="800000"/>
            <a:headEnd/>
            <a:tailEnd/>
          </a:ln>
        </p:spPr>
        <p:txBody>
          <a:bodyPr>
            <a:spAutoFit/>
          </a:bodyPr>
          <a:lstStyle/>
          <a:p>
            <a:pPr>
              <a:spcBef>
                <a:spcPct val="50000"/>
              </a:spcBef>
            </a:pPr>
            <a:r>
              <a:rPr lang="en-US">
                <a:latin typeface="Comic Sans MS" pitchFamily="66" charset="0"/>
              </a:rPr>
              <a:t>Needham &gt;</a:t>
            </a:r>
          </a:p>
        </p:txBody>
      </p:sp>
      <p:sp>
        <p:nvSpPr>
          <p:cNvPr id="7177" name="Text Box 10"/>
          <p:cNvSpPr txBox="1">
            <a:spLocks noChangeArrowheads="1"/>
          </p:cNvSpPr>
          <p:nvPr/>
        </p:nvSpPr>
        <p:spPr bwMode="auto">
          <a:xfrm>
            <a:off x="304800" y="5486400"/>
            <a:ext cx="1752600" cy="366713"/>
          </a:xfrm>
          <a:prstGeom prst="rect">
            <a:avLst/>
          </a:prstGeom>
          <a:noFill/>
          <a:ln w="9525">
            <a:noFill/>
            <a:miter lim="800000"/>
            <a:headEnd/>
            <a:tailEnd/>
          </a:ln>
        </p:spPr>
        <p:txBody>
          <a:bodyPr>
            <a:spAutoFit/>
          </a:bodyPr>
          <a:lstStyle/>
          <a:p>
            <a:pPr>
              <a:spcBef>
                <a:spcPct val="50000"/>
              </a:spcBef>
            </a:pPr>
            <a:r>
              <a:rPr lang="en-US">
                <a:latin typeface="Comic Sans MS" pitchFamily="66" charset="0"/>
              </a:rPr>
              <a:t>Spallazani &gt;</a:t>
            </a:r>
          </a:p>
        </p:txBody>
      </p:sp>
      <p:sp>
        <p:nvSpPr>
          <p:cNvPr id="7178" name="Text Box 12"/>
          <p:cNvSpPr txBox="1">
            <a:spLocks noChangeArrowheads="1"/>
          </p:cNvSpPr>
          <p:nvPr/>
        </p:nvSpPr>
        <p:spPr bwMode="auto">
          <a:xfrm>
            <a:off x="6858000" y="1066800"/>
            <a:ext cx="1981200" cy="1854200"/>
          </a:xfrm>
          <a:prstGeom prst="rect">
            <a:avLst/>
          </a:prstGeom>
          <a:noFill/>
          <a:ln w="57150" cmpd="thickThin">
            <a:solidFill>
              <a:schemeClr val="tx1"/>
            </a:solidFill>
            <a:miter lim="800000"/>
            <a:headEnd/>
            <a:tailEnd/>
          </a:ln>
        </p:spPr>
        <p:txBody>
          <a:bodyPr>
            <a:spAutoFit/>
          </a:bodyPr>
          <a:lstStyle/>
          <a:p>
            <a:pPr>
              <a:spcBef>
                <a:spcPct val="50000"/>
              </a:spcBef>
            </a:pPr>
            <a:r>
              <a:rPr lang="en-US" sz="1600" dirty="0">
                <a:latin typeface="Comic Sans MS" pitchFamily="66" charset="0"/>
              </a:rPr>
              <a:t>               </a:t>
            </a:r>
            <a:r>
              <a:rPr lang="en-US" sz="1200" dirty="0">
                <a:latin typeface="Comic Sans MS" pitchFamily="66" charset="0"/>
              </a:rPr>
              <a:t>French  	chemist 	Louis  	Pasteur’s 	design of this experiment settled the argument. </a:t>
            </a:r>
            <a:r>
              <a:rPr lang="en-US" sz="1200" b="1" dirty="0">
                <a:latin typeface="Comic Sans MS" pitchFamily="66" charset="0"/>
                <a:hlinkClick r:id="rId6"/>
              </a:rPr>
              <a:t>Click here</a:t>
            </a:r>
            <a:r>
              <a:rPr lang="en-US" sz="1200" dirty="0">
                <a:latin typeface="Comic Sans MS" pitchFamily="66" charset="0"/>
                <a:hlinkClick r:id="rId6"/>
              </a:rPr>
              <a:t> </a:t>
            </a:r>
            <a:r>
              <a:rPr lang="en-US" sz="1200" dirty="0">
                <a:latin typeface="Comic Sans MS" pitchFamily="66" charset="0"/>
              </a:rPr>
              <a:t>for an animation and quiz.</a:t>
            </a:r>
          </a:p>
        </p:txBody>
      </p:sp>
      <p:pic>
        <p:nvPicPr>
          <p:cNvPr id="7179" name="Picture 13" descr="Louis_Pasteur_by_Pierre_Lamy_Petit"/>
          <p:cNvPicPr>
            <a:picLocks noChangeAspect="1" noChangeArrowheads="1"/>
          </p:cNvPicPr>
          <p:nvPr/>
        </p:nvPicPr>
        <p:blipFill>
          <a:blip r:embed="rId7" cstate="print"/>
          <a:srcRect/>
          <a:stretch>
            <a:fillRect/>
          </a:stretch>
        </p:blipFill>
        <p:spPr bwMode="auto">
          <a:xfrm>
            <a:off x="7086600" y="1143000"/>
            <a:ext cx="712788" cy="838200"/>
          </a:xfrm>
          <a:prstGeom prst="rect">
            <a:avLst/>
          </a:prstGeom>
          <a:noFill/>
          <a:ln w="9525">
            <a:noFill/>
            <a:miter lim="800000"/>
            <a:headEnd/>
            <a:tailEnd/>
          </a:ln>
        </p:spPr>
      </p:pic>
      <p:sp>
        <p:nvSpPr>
          <p:cNvPr id="7180" name="Text Box 14"/>
          <p:cNvSpPr txBox="1">
            <a:spLocks noChangeArrowheads="1"/>
          </p:cNvSpPr>
          <p:nvPr/>
        </p:nvSpPr>
        <p:spPr bwMode="auto">
          <a:xfrm>
            <a:off x="0" y="6461125"/>
            <a:ext cx="2971800" cy="3968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Image: </a:t>
            </a:r>
            <a:r>
              <a:rPr lang="en-US" sz="1000">
                <a:latin typeface="Comic Sans MS" pitchFamily="66" charset="0"/>
                <a:hlinkClick r:id="rId8"/>
              </a:rPr>
              <a:t>Louis Pasteur</a:t>
            </a:r>
            <a:r>
              <a:rPr lang="en-US" sz="1000">
                <a:latin typeface="Comic Sans MS" pitchFamily="66" charset="0"/>
              </a:rPr>
              <a:t>, Pierre Lamy Petit circa 1866; </a:t>
            </a:r>
            <a:r>
              <a:rPr lang="en-US" sz="1000">
                <a:latin typeface="Comic Sans MS" pitchFamily="66" charset="0"/>
                <a:hlinkClick r:id="rId9"/>
              </a:rPr>
              <a:t>Lazzaro Spallanzani</a:t>
            </a:r>
            <a:r>
              <a:rPr lang="en-US" sz="1000">
                <a:latin typeface="Comic Sans MS" pitchFamily="66" charset="0"/>
              </a:rPr>
              <a:t>, 1729-1799</a:t>
            </a:r>
          </a:p>
        </p:txBody>
      </p:sp>
      <p:sp>
        <p:nvSpPr>
          <p:cNvPr id="7181" name="Text Box 15"/>
          <p:cNvSpPr txBox="1">
            <a:spLocks noChangeArrowheads="1"/>
          </p:cNvSpPr>
          <p:nvPr/>
        </p:nvSpPr>
        <p:spPr bwMode="auto">
          <a:xfrm>
            <a:off x="7620000" y="4800600"/>
            <a:ext cx="1143000" cy="244475"/>
          </a:xfrm>
          <a:prstGeom prst="rect">
            <a:avLst/>
          </a:prstGeom>
          <a:noFill/>
          <a:ln w="9525">
            <a:noFill/>
            <a:miter lim="800000"/>
            <a:headEnd/>
            <a:tailEnd/>
          </a:ln>
        </p:spPr>
        <p:txBody>
          <a:bodyPr>
            <a:spAutoFit/>
          </a:bodyPr>
          <a:lstStyle/>
          <a:p>
            <a:pPr algn="ctr">
              <a:spcBef>
                <a:spcPct val="50000"/>
              </a:spcBef>
            </a:pPr>
            <a:r>
              <a:rPr lang="en-US" sz="1000">
                <a:latin typeface="Comic Sans MS" pitchFamily="66" charset="0"/>
              </a:rPr>
              <a:t>1713 - 1781</a:t>
            </a:r>
          </a:p>
        </p:txBody>
      </p:sp>
      <p:sp>
        <p:nvSpPr>
          <p:cNvPr id="7182" name="Text Box 16"/>
          <p:cNvSpPr txBox="1">
            <a:spLocks noChangeArrowheads="1"/>
          </p:cNvSpPr>
          <p:nvPr/>
        </p:nvSpPr>
        <p:spPr bwMode="auto">
          <a:xfrm>
            <a:off x="7620000" y="6172200"/>
            <a:ext cx="1143000" cy="244475"/>
          </a:xfrm>
          <a:prstGeom prst="rect">
            <a:avLst/>
          </a:prstGeom>
          <a:noFill/>
          <a:ln w="9525">
            <a:noFill/>
            <a:miter lim="800000"/>
            <a:headEnd/>
            <a:tailEnd/>
          </a:ln>
        </p:spPr>
        <p:txBody>
          <a:bodyPr>
            <a:spAutoFit/>
          </a:bodyPr>
          <a:lstStyle/>
          <a:p>
            <a:pPr algn="ctr">
              <a:spcBef>
                <a:spcPct val="50000"/>
              </a:spcBef>
            </a:pPr>
            <a:r>
              <a:rPr lang="en-US" sz="1000">
                <a:latin typeface="Comic Sans MS" pitchFamily="66" charset="0"/>
              </a:rPr>
              <a:t>1729 - 1799</a:t>
            </a:r>
          </a:p>
        </p:txBody>
      </p:sp>
      <p:sp>
        <p:nvSpPr>
          <p:cNvPr id="7183" name="Text Box 5"/>
          <p:cNvSpPr txBox="1">
            <a:spLocks noChangeArrowheads="1"/>
          </p:cNvSpPr>
          <p:nvPr/>
        </p:nvSpPr>
        <p:spPr bwMode="auto">
          <a:xfrm>
            <a:off x="3810000" y="6613525"/>
            <a:ext cx="5334000" cy="244475"/>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From the  </a:t>
            </a:r>
            <a:r>
              <a:rPr lang="en-US" sz="1000">
                <a:latin typeface="Comic Sans MS" pitchFamily="66" charset="0"/>
                <a:hlinkClick r:id="rId10"/>
              </a:rPr>
              <a:t>Virtual Microbiology Classroom</a:t>
            </a:r>
            <a:r>
              <a:rPr lang="en-US" sz="1000">
                <a:latin typeface="Comic Sans MS" pitchFamily="66" charset="0"/>
              </a:rPr>
              <a:t> on </a:t>
            </a:r>
            <a:r>
              <a:rPr lang="en-US" sz="1000">
                <a:latin typeface="Comic Sans MS" pitchFamily="66" charset="0"/>
                <a:hlinkClick r:id="rId11"/>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endParaRPr lang="en-US" smtClean="0"/>
          </a:p>
        </p:txBody>
      </p:sp>
      <p:sp>
        <p:nvSpPr>
          <p:cNvPr id="28675" name="Rectangle 3"/>
          <p:cNvSpPr>
            <a:spLocks noGrp="1" noChangeArrowheads="1"/>
          </p:cNvSpPr>
          <p:nvPr>
            <p:ph idx="1"/>
          </p:nvPr>
        </p:nvSpPr>
        <p:spPr/>
        <p:txBody>
          <a:bodyPr/>
          <a:lstStyle/>
          <a:p>
            <a:pPr eaLnBrk="1" hangingPunct="1"/>
            <a:r>
              <a:rPr lang="en-GB" smtClean="0"/>
              <a:t>Rudolf Virchow introduced the concept of biogenesis…(1858).</a:t>
            </a:r>
          </a:p>
          <a:p>
            <a:pPr eaLnBrk="1" hangingPunct="1"/>
            <a:r>
              <a:rPr lang="en-GB" smtClean="0"/>
              <a:t>He argued that living cells could only arise from pre-existing living cells this is the concept of </a:t>
            </a:r>
            <a:r>
              <a:rPr lang="en-GB" smtClean="0">
                <a:solidFill>
                  <a:srgbClr val="0070C0"/>
                </a:solidFill>
              </a:rPr>
              <a:t>biogenesis</a:t>
            </a:r>
            <a:r>
              <a:rPr lang="en-GB" smtClean="0"/>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0" y="0"/>
            <a:ext cx="8001000" cy="1096963"/>
          </a:xfrm>
        </p:spPr>
        <p:txBody>
          <a:bodyPr/>
          <a:lstStyle/>
          <a:p>
            <a:pPr algn="l" eaLnBrk="1" hangingPunct="1"/>
            <a:r>
              <a:rPr lang="en-US" sz="2400" b="1" smtClean="0">
                <a:solidFill>
                  <a:srgbClr val="CC6600"/>
                </a:solidFill>
                <a:latin typeface="Comic Sans MS" pitchFamily="66" charset="0"/>
              </a:rPr>
              <a:t>The Controversy Over Spontaneous Generation</a:t>
            </a:r>
            <a:br>
              <a:rPr lang="en-US" sz="2400" b="1" smtClean="0">
                <a:solidFill>
                  <a:srgbClr val="CC6600"/>
                </a:solidFill>
                <a:latin typeface="Comic Sans MS" pitchFamily="66" charset="0"/>
              </a:rPr>
            </a:br>
            <a:r>
              <a:rPr lang="en-US" sz="1000" b="1" smtClean="0">
                <a:solidFill>
                  <a:srgbClr val="CC6600"/>
                </a:solidFill>
                <a:latin typeface="Comic Sans MS" pitchFamily="66" charset="0"/>
              </a:rPr>
              <a:t/>
            </a:r>
            <a:br>
              <a:rPr lang="en-US" sz="1000" b="1" smtClean="0">
                <a:solidFill>
                  <a:srgbClr val="CC6600"/>
                </a:solidFill>
                <a:latin typeface="Comic Sans MS" pitchFamily="66" charset="0"/>
              </a:rPr>
            </a:br>
            <a:r>
              <a:rPr lang="en-US" sz="2000" b="1" smtClean="0">
                <a:solidFill>
                  <a:schemeClr val="tx1"/>
                </a:solidFill>
                <a:latin typeface="Comic Sans MS" pitchFamily="66" charset="0"/>
              </a:rPr>
              <a:t>Louis Pasteur  &amp;  Industrial Microbiology</a:t>
            </a:r>
            <a:endParaRPr lang="en-US" sz="2000" b="1" smtClean="0">
              <a:solidFill>
                <a:schemeClr val="tx1"/>
              </a:solidFill>
              <a:latin typeface="Times New Roman" pitchFamily="18" charset="0"/>
            </a:endParaRPr>
          </a:p>
        </p:txBody>
      </p:sp>
      <p:sp>
        <p:nvSpPr>
          <p:cNvPr id="8195" name="Rectangle 3"/>
          <p:cNvSpPr>
            <a:spLocks noGrp="1" noChangeArrowheads="1"/>
          </p:cNvSpPr>
          <p:nvPr>
            <p:ph type="body" sz="half" idx="1"/>
          </p:nvPr>
        </p:nvSpPr>
        <p:spPr/>
        <p:txBody>
          <a:bodyPr/>
          <a:lstStyle/>
          <a:p>
            <a:pPr eaLnBrk="1" hangingPunct="1"/>
            <a:endParaRPr lang="en-US" sz="2800" smtClean="0">
              <a:latin typeface="Times New Roman" pitchFamily="18" charset="0"/>
            </a:endParaRPr>
          </a:p>
          <a:p>
            <a:pPr eaLnBrk="1" hangingPunct="1"/>
            <a:endParaRPr lang="en-US" sz="2800" smtClean="0">
              <a:latin typeface="Times New Roman" pitchFamily="18" charset="0"/>
            </a:endParaRPr>
          </a:p>
          <a:p>
            <a:pPr eaLnBrk="1" hangingPunct="1"/>
            <a:endParaRPr lang="en-US" sz="2800" smtClean="0">
              <a:latin typeface="Times New Roman" pitchFamily="18" charset="0"/>
            </a:endParaRPr>
          </a:p>
          <a:p>
            <a:pPr eaLnBrk="1" hangingPunct="1"/>
            <a:endParaRPr lang="en-US" sz="2800" smtClean="0"/>
          </a:p>
        </p:txBody>
      </p:sp>
      <p:sp>
        <p:nvSpPr>
          <p:cNvPr id="8196" name="Text Box 5"/>
          <p:cNvSpPr txBox="1">
            <a:spLocks noChangeArrowheads="1"/>
          </p:cNvSpPr>
          <p:nvPr/>
        </p:nvSpPr>
        <p:spPr bwMode="auto">
          <a:xfrm>
            <a:off x="228600" y="1295400"/>
            <a:ext cx="6629400" cy="1931988"/>
          </a:xfrm>
          <a:prstGeom prst="rect">
            <a:avLst/>
          </a:prstGeom>
          <a:noFill/>
          <a:ln w="9525">
            <a:noFill/>
            <a:miter lim="800000"/>
            <a:headEnd/>
            <a:tailEnd/>
          </a:ln>
        </p:spPr>
        <p:txBody>
          <a:bodyPr>
            <a:spAutoFit/>
          </a:bodyPr>
          <a:lstStyle/>
          <a:p>
            <a:pPr>
              <a:spcBef>
                <a:spcPct val="50000"/>
              </a:spcBef>
            </a:pPr>
            <a:r>
              <a:rPr lang="en-US" sz="1600" b="1">
                <a:latin typeface="Comic Sans MS" pitchFamily="66" charset="0"/>
              </a:rPr>
              <a:t>- Q: </a:t>
            </a:r>
            <a:r>
              <a:rPr lang="en-US" sz="1600">
                <a:latin typeface="Comic Sans MS" pitchFamily="66" charset="0"/>
              </a:rPr>
              <a:t>What is fermentation?</a:t>
            </a:r>
          </a:p>
          <a:p>
            <a:pPr>
              <a:spcBef>
                <a:spcPct val="50000"/>
              </a:spcBef>
            </a:pPr>
            <a:endParaRPr lang="en-US" sz="500" b="1">
              <a:latin typeface="Comic Sans MS" pitchFamily="66" charset="0"/>
            </a:endParaRPr>
          </a:p>
          <a:p>
            <a:pPr>
              <a:spcBef>
                <a:spcPct val="50000"/>
              </a:spcBef>
            </a:pPr>
            <a:r>
              <a:rPr lang="en-US" sz="1600" b="1">
                <a:latin typeface="Comic Sans MS" pitchFamily="66" charset="0"/>
              </a:rPr>
              <a:t>- </a:t>
            </a:r>
            <a:r>
              <a:rPr lang="en-US" sz="1600">
                <a:latin typeface="Comic Sans MS" pitchFamily="66" charset="0"/>
              </a:rPr>
              <a:t>What causes fermentation? </a:t>
            </a:r>
          </a:p>
          <a:p>
            <a:pPr>
              <a:spcBef>
                <a:spcPct val="50000"/>
              </a:spcBef>
            </a:pPr>
            <a:r>
              <a:rPr lang="en-US" sz="1400" i="1">
                <a:latin typeface="Comic Sans MS" pitchFamily="66" charset="0"/>
              </a:rPr>
              <a:t>Some scientists thought that </a:t>
            </a:r>
            <a:r>
              <a:rPr lang="en-US" sz="1400" b="1" i="1">
                <a:latin typeface="Comic Sans MS" pitchFamily="66" charset="0"/>
              </a:rPr>
              <a:t>air </a:t>
            </a:r>
            <a:r>
              <a:rPr lang="en-US" sz="1400" i="1">
                <a:latin typeface="Comic Sans MS" pitchFamily="66" charset="0"/>
              </a:rPr>
              <a:t>caused fermentation</a:t>
            </a:r>
            <a:endParaRPr lang="en-US"/>
          </a:p>
          <a:p>
            <a:pPr>
              <a:spcBef>
                <a:spcPct val="50000"/>
              </a:spcBef>
            </a:pPr>
            <a:r>
              <a:rPr lang="en-US" sz="1400" i="1">
                <a:latin typeface="Comic Sans MS" pitchFamily="66" charset="0"/>
              </a:rPr>
              <a:t>Others thought that </a:t>
            </a:r>
            <a:r>
              <a:rPr lang="en-US" sz="1400" b="1" i="1">
                <a:latin typeface="Comic Sans MS" pitchFamily="66" charset="0"/>
              </a:rPr>
              <a:t>microbes </a:t>
            </a:r>
            <a:r>
              <a:rPr lang="en-US" sz="1400" i="1">
                <a:latin typeface="Comic Sans MS" pitchFamily="66" charset="0"/>
              </a:rPr>
              <a:t>caused fermentation</a:t>
            </a:r>
            <a:r>
              <a:rPr lang="en-US" sz="1400">
                <a:latin typeface="Comic Sans MS" pitchFamily="66" charset="0"/>
              </a:rPr>
              <a:t>.</a:t>
            </a:r>
          </a:p>
          <a:p>
            <a:pPr>
              <a:spcBef>
                <a:spcPct val="50000"/>
              </a:spcBef>
            </a:pPr>
            <a:endParaRPr lang="en-US" sz="400">
              <a:latin typeface="Comic Sans MS" pitchFamily="66" charset="0"/>
            </a:endParaRPr>
          </a:p>
          <a:p>
            <a:pPr>
              <a:spcBef>
                <a:spcPct val="50000"/>
              </a:spcBef>
            </a:pPr>
            <a:r>
              <a:rPr lang="en-US" sz="1600" b="1">
                <a:latin typeface="Comic Sans MS" pitchFamily="66" charset="0"/>
              </a:rPr>
              <a:t>- Q: </a:t>
            </a:r>
            <a:r>
              <a:rPr lang="en-US" sz="1600">
                <a:latin typeface="Comic Sans MS" pitchFamily="66" charset="0"/>
              </a:rPr>
              <a:t>What is pasteurization?</a:t>
            </a:r>
          </a:p>
        </p:txBody>
      </p:sp>
      <p:pic>
        <p:nvPicPr>
          <p:cNvPr id="7179" name="Picture 13" descr="Louis_Pasteur_by_Pierre_Lamy_Petit"/>
          <p:cNvPicPr>
            <a:picLocks noChangeAspect="1" noChangeArrowheads="1"/>
          </p:cNvPicPr>
          <p:nvPr/>
        </p:nvPicPr>
        <p:blipFill>
          <a:blip r:embed="rId3" cstate="print">
            <a:extLst/>
          </a:blip>
          <a:srcRect/>
          <a:stretch>
            <a:fillRect/>
          </a:stretch>
        </p:blipFill>
        <p:spPr bwMode="auto">
          <a:xfrm>
            <a:off x="7906787" y="152401"/>
            <a:ext cx="971982" cy="11429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p:spPr>
      </p:pic>
      <p:sp>
        <p:nvSpPr>
          <p:cNvPr id="8198" name="Text Box 14"/>
          <p:cNvSpPr txBox="1">
            <a:spLocks noChangeArrowheads="1"/>
          </p:cNvSpPr>
          <p:nvPr/>
        </p:nvSpPr>
        <p:spPr bwMode="auto">
          <a:xfrm>
            <a:off x="0" y="6461125"/>
            <a:ext cx="4608513" cy="400050"/>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Image: </a:t>
            </a:r>
            <a:r>
              <a:rPr lang="en-US" sz="1000">
                <a:latin typeface="Comic Sans MS" pitchFamily="66" charset="0"/>
                <a:hlinkClick r:id="rId4"/>
              </a:rPr>
              <a:t>Louis Pasteur</a:t>
            </a:r>
            <a:r>
              <a:rPr lang="en-US" sz="1000">
                <a:latin typeface="Comic Sans MS" pitchFamily="66" charset="0"/>
              </a:rPr>
              <a:t>, Pierre Lamy Petit, circa 1866; </a:t>
            </a:r>
            <a:r>
              <a:rPr lang="en-US" sz="1000">
                <a:latin typeface="Comic Sans MS" pitchFamily="66" charset="0"/>
                <a:hlinkClick r:id="rId5"/>
              </a:rPr>
              <a:t>Grapes fermenting</a:t>
            </a:r>
            <a:r>
              <a:rPr lang="en-US" sz="1000">
                <a:latin typeface="Comic Sans MS" pitchFamily="66" charset="0"/>
              </a:rPr>
              <a:t>; </a:t>
            </a:r>
            <a:r>
              <a:rPr lang="en-US" sz="1000">
                <a:latin typeface="Comic Sans MS" pitchFamily="66" charset="0"/>
                <a:hlinkClick r:id="rId6"/>
              </a:rPr>
              <a:t>Sachromyces yeast</a:t>
            </a:r>
            <a:r>
              <a:rPr lang="en-US" sz="1000">
                <a:latin typeface="Comic Sans MS" pitchFamily="66" charset="0"/>
              </a:rPr>
              <a:t>; </a:t>
            </a:r>
            <a:r>
              <a:rPr lang="en-US" sz="1000">
                <a:latin typeface="Comic Sans MS" pitchFamily="66" charset="0"/>
                <a:hlinkClick r:id="rId7"/>
              </a:rPr>
              <a:t>Lactobacillus</a:t>
            </a:r>
            <a:r>
              <a:rPr lang="en-US" sz="1000">
                <a:latin typeface="Comic Sans MS" pitchFamily="66" charset="0"/>
              </a:rPr>
              <a:t>, Public health Image Library #1048 </a:t>
            </a:r>
          </a:p>
        </p:txBody>
      </p:sp>
      <p:sp>
        <p:nvSpPr>
          <p:cNvPr id="8199" name="Text Box 5"/>
          <p:cNvSpPr txBox="1">
            <a:spLocks noChangeArrowheads="1"/>
          </p:cNvSpPr>
          <p:nvPr/>
        </p:nvSpPr>
        <p:spPr bwMode="auto">
          <a:xfrm>
            <a:off x="3810000" y="6613525"/>
            <a:ext cx="5334000" cy="244475"/>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From the  </a:t>
            </a:r>
            <a:r>
              <a:rPr lang="en-US" sz="1000">
                <a:latin typeface="Comic Sans MS" pitchFamily="66" charset="0"/>
                <a:hlinkClick r:id="rId8"/>
              </a:rPr>
              <a:t>Virtual Microbiology Classroom</a:t>
            </a:r>
            <a:r>
              <a:rPr lang="en-US" sz="1000">
                <a:latin typeface="Comic Sans MS" pitchFamily="66" charset="0"/>
              </a:rPr>
              <a:t> on </a:t>
            </a:r>
            <a:r>
              <a:rPr lang="en-US" sz="1000">
                <a:latin typeface="Comic Sans MS" pitchFamily="66" charset="0"/>
                <a:hlinkClick r:id="rId9"/>
              </a:rPr>
              <a:t>ScienceProfOnline.com</a:t>
            </a:r>
            <a:endParaRPr lang="en-US" sz="1000">
              <a:latin typeface="Comic Sans MS" pitchFamily="66" charset="0"/>
            </a:endParaRPr>
          </a:p>
        </p:txBody>
      </p:sp>
      <p:pic>
        <p:nvPicPr>
          <p:cNvPr id="8200" name="Picture 3"/>
          <p:cNvPicPr>
            <a:picLocks noChangeAspect="1"/>
          </p:cNvPicPr>
          <p:nvPr/>
        </p:nvPicPr>
        <p:blipFill>
          <a:blip r:embed="rId10" cstate="print"/>
          <a:srcRect/>
          <a:stretch>
            <a:fillRect/>
          </a:stretch>
        </p:blipFill>
        <p:spPr bwMode="auto">
          <a:xfrm>
            <a:off x="1255713" y="4622800"/>
            <a:ext cx="6705600" cy="1646238"/>
          </a:xfrm>
          <a:prstGeom prst="rect">
            <a:avLst/>
          </a:prstGeom>
          <a:noFill/>
          <a:ln w="9525">
            <a:noFill/>
            <a:miter lim="800000"/>
            <a:headEnd/>
            <a:tailEnd/>
          </a:ln>
        </p:spPr>
      </p:pic>
      <p:pic>
        <p:nvPicPr>
          <p:cNvPr id="5" name="Picture 4"/>
          <p:cNvPicPr>
            <a:picLocks noChangeAspect="1"/>
          </p:cNvPicPr>
          <p:nvPr/>
        </p:nvPicPr>
        <p:blipFill>
          <a:blip r:embed="rId11" cstate="print">
            <a:extLst/>
          </a:blip>
          <a:stretch>
            <a:fillRect/>
          </a:stretch>
        </p:blipFill>
        <p:spPr>
          <a:xfrm>
            <a:off x="243114" y="4031652"/>
            <a:ext cx="1814286" cy="1814286"/>
          </a:xfrm>
          <a:prstGeom prst="ellipse">
            <a:avLst/>
          </a:prstGeom>
          <a:ln>
            <a:noFill/>
          </a:ln>
          <a:effectLst>
            <a:softEdge rad="112500"/>
          </a:effectLst>
        </p:spPr>
      </p:pic>
      <p:pic>
        <p:nvPicPr>
          <p:cNvPr id="7" name="Picture 6"/>
          <p:cNvPicPr>
            <a:picLocks noChangeAspect="1"/>
          </p:cNvPicPr>
          <p:nvPr/>
        </p:nvPicPr>
        <p:blipFill>
          <a:blip r:embed="rId12" cstate="print">
            <a:extLst/>
          </a:blip>
          <a:stretch>
            <a:fillRect/>
          </a:stretch>
        </p:blipFill>
        <p:spPr>
          <a:xfrm>
            <a:off x="6946782" y="3966432"/>
            <a:ext cx="1931988" cy="1879506"/>
          </a:xfrm>
          <a:prstGeom prst="ellipse">
            <a:avLst/>
          </a:prstGeom>
          <a:ln>
            <a:noFill/>
          </a:ln>
          <a:effectLst>
            <a:softEdge rad="112500"/>
          </a:effectLst>
        </p:spPr>
      </p:pic>
      <p:sp>
        <p:nvSpPr>
          <p:cNvPr id="8203" name="TextBox 7"/>
          <p:cNvSpPr txBox="1">
            <a:spLocks noChangeArrowheads="1"/>
          </p:cNvSpPr>
          <p:nvPr/>
        </p:nvSpPr>
        <p:spPr bwMode="auto">
          <a:xfrm>
            <a:off x="1993900" y="3894138"/>
            <a:ext cx="4967288" cy="784225"/>
          </a:xfrm>
          <a:prstGeom prst="rect">
            <a:avLst/>
          </a:prstGeom>
          <a:noFill/>
          <a:ln w="9525">
            <a:noFill/>
            <a:miter lim="800000"/>
            <a:headEnd/>
            <a:tailEnd/>
          </a:ln>
        </p:spPr>
        <p:txBody>
          <a:bodyPr>
            <a:spAutoFit/>
          </a:bodyPr>
          <a:lstStyle/>
          <a:p>
            <a:r>
              <a:rPr lang="en-US" b="1"/>
              <a:t>&lt;</a:t>
            </a:r>
            <a:r>
              <a:rPr lang="en-US" sz="1600"/>
              <a:t>  yeast + grapes = yummy wine </a:t>
            </a:r>
            <a:r>
              <a:rPr lang="en-US" sz="1600">
                <a:sym typeface="Wingdings" pitchFamily="2" charset="2"/>
              </a:rPr>
              <a:t> </a:t>
            </a:r>
            <a:r>
              <a:rPr lang="en-US" sz="1600"/>
              <a:t> (ethanol)</a:t>
            </a:r>
          </a:p>
          <a:p>
            <a:pPr algn="ctr"/>
            <a:endParaRPr lang="en-US" sz="800"/>
          </a:p>
          <a:p>
            <a:pPr algn="ctr"/>
            <a:r>
              <a:rPr lang="en-US" sz="1600"/>
              <a:t>     bacteria + grapes = spoiled wine </a:t>
            </a:r>
            <a:r>
              <a:rPr lang="en-US" sz="1600">
                <a:sym typeface="Wingdings" pitchFamily="2" charset="2"/>
              </a:rPr>
              <a:t> </a:t>
            </a:r>
            <a:r>
              <a:rPr lang="en-US" sz="1600"/>
              <a:t>(lactic acid)  </a:t>
            </a:r>
            <a:r>
              <a:rPr lang="en-US" b="1"/>
              <a:t>&gt;</a:t>
            </a:r>
          </a:p>
        </p:txBody>
      </p:sp>
      <p:sp>
        <p:nvSpPr>
          <p:cNvPr id="8204" name="TextBox 8"/>
          <p:cNvSpPr txBox="1">
            <a:spLocks noChangeArrowheads="1"/>
          </p:cNvSpPr>
          <p:nvPr/>
        </p:nvSpPr>
        <p:spPr bwMode="auto">
          <a:xfrm>
            <a:off x="196850" y="3384550"/>
            <a:ext cx="1600200" cy="647700"/>
          </a:xfrm>
          <a:prstGeom prst="rect">
            <a:avLst/>
          </a:prstGeom>
          <a:noFill/>
          <a:ln w="9525">
            <a:noFill/>
            <a:miter lim="800000"/>
            <a:headEnd/>
            <a:tailEnd/>
          </a:ln>
        </p:spPr>
        <p:txBody>
          <a:bodyPr>
            <a:spAutoFit/>
          </a:bodyPr>
          <a:lstStyle/>
          <a:p>
            <a:r>
              <a:rPr lang="en-US" sz="1200"/>
              <a:t>Are these non-living blobs or living microbes?</a:t>
            </a:r>
          </a:p>
        </p:txBody>
      </p:sp>
      <p:cxnSp>
        <p:nvCxnSpPr>
          <p:cNvPr id="11" name="Straight Arrow Connector 10"/>
          <p:cNvCxnSpPr>
            <a:stCxn id="8204" idx="2"/>
          </p:cNvCxnSpPr>
          <p:nvPr/>
        </p:nvCxnSpPr>
        <p:spPr>
          <a:xfrm>
            <a:off x="996950" y="4032250"/>
            <a:ext cx="341313" cy="508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51525" y="692150"/>
            <a:ext cx="3048000" cy="2708275"/>
          </a:xfrm>
          <a:prstGeom prst="rect">
            <a:avLst/>
          </a:prstGeom>
          <a:noFill/>
        </p:spPr>
        <p:txBody>
          <a:bodyPr>
            <a:spAutoFit/>
          </a:bodyPr>
          <a:lstStyle/>
          <a:p>
            <a:pPr>
              <a:defRPr/>
            </a:pPr>
            <a:r>
              <a:rPr lang="en-US" sz="1400" b="1" dirty="0"/>
              <a:t>Pasteur’s </a:t>
            </a:r>
          </a:p>
          <a:p>
            <a:pPr>
              <a:defRPr/>
            </a:pPr>
            <a:r>
              <a:rPr lang="en-US" sz="1400" b="1" dirty="0"/>
              <a:t>Observations:</a:t>
            </a:r>
          </a:p>
          <a:p>
            <a:pPr>
              <a:defRPr/>
            </a:pPr>
            <a:endParaRPr lang="en-US" sz="1000" b="1" dirty="0"/>
          </a:p>
          <a:p>
            <a:pPr marL="342900" indent="-342900">
              <a:buFontTx/>
              <a:buAutoNum type="arabicPeriod"/>
              <a:defRPr/>
            </a:pPr>
            <a:r>
              <a:rPr lang="en-US" sz="1200" dirty="0"/>
              <a:t>Blobs were alive because </a:t>
            </a:r>
          </a:p>
          <a:p>
            <a:pPr>
              <a:defRPr/>
            </a:pPr>
            <a:r>
              <a:rPr lang="en-US" sz="1200" dirty="0"/>
              <a:t>they divide and make more of themselves.</a:t>
            </a:r>
          </a:p>
          <a:p>
            <a:pPr marL="342900" indent="-342900">
              <a:buFontTx/>
              <a:buAutoNum type="arabicPeriod"/>
              <a:defRPr/>
            </a:pPr>
            <a:endParaRPr lang="en-US" sz="1200" dirty="0"/>
          </a:p>
          <a:p>
            <a:pPr>
              <a:defRPr/>
            </a:pPr>
            <a:r>
              <a:rPr lang="en-US" sz="1200" dirty="0"/>
              <a:t>2. Put grape juice + yeast in open and in air-tight containers. Fermentation occurred in both. This means that yeast are _________ _________.</a:t>
            </a:r>
          </a:p>
          <a:p>
            <a:pPr>
              <a:defRPr/>
            </a:pPr>
            <a:endParaRPr lang="en-US" sz="1200" dirty="0"/>
          </a:p>
          <a:p>
            <a:pPr>
              <a:defRPr/>
            </a:pPr>
            <a:r>
              <a:rPr lang="en-US" sz="1200" dirty="0"/>
              <a:t>3. Took two flasks of sterile grape juice and introduced bacteria into one and yeast into another.</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Louis Pasteur</a:t>
            </a:r>
          </a:p>
        </p:txBody>
      </p:sp>
      <p:sp>
        <p:nvSpPr>
          <p:cNvPr id="29699" name="Rectangle 3"/>
          <p:cNvSpPr>
            <a:spLocks noGrp="1" noChangeArrowheads="1"/>
          </p:cNvSpPr>
          <p:nvPr>
            <p:ph idx="1"/>
          </p:nvPr>
        </p:nvSpPr>
        <p:spPr/>
        <p:txBody>
          <a:bodyPr/>
          <a:lstStyle/>
          <a:p>
            <a:pPr eaLnBrk="1" hangingPunct="1"/>
            <a:r>
              <a:rPr lang="en-GB" smtClean="0"/>
              <a:t>Louis Pasteur performed expts to prove the biogenesis concept and to disprove  the dogma of spontaneous generation.</a:t>
            </a:r>
          </a:p>
          <a:p>
            <a:pPr eaLnBrk="1" hangingPunct="1"/>
            <a:r>
              <a:rPr lang="en-GB" smtClean="0"/>
              <a:t>Pasteur placed the nutrient broths in long necked flasks and bent the neck of one set.</a:t>
            </a:r>
          </a:p>
          <a:p>
            <a:pPr eaLnBrk="1" hangingPunct="1"/>
            <a:r>
              <a:rPr lang="en-GB" smtClean="0"/>
              <a:t>After boiling and cooling, the broth in the bent necked flasks did not contaminate.</a:t>
            </a:r>
            <a:br>
              <a:rPr lang="en-GB" smtClean="0"/>
            </a:br>
            <a:r>
              <a:rPr lang="en-GB" smtClean="0"/>
              <a: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pPr eaLnBrk="1" hangingPunct="1"/>
            <a:r>
              <a:rPr lang="en-GB" sz="4000" dirty="0" smtClean="0"/>
              <a:t>Pasteur's </a:t>
            </a:r>
            <a:r>
              <a:rPr lang="en-GB" sz="4000" dirty="0" err="1" smtClean="0"/>
              <a:t>expt</a:t>
            </a:r>
            <a:r>
              <a:rPr lang="en-GB" sz="4000" dirty="0" smtClean="0"/>
              <a:t> disproving the theory of spontaneous generation</a:t>
            </a:r>
          </a:p>
        </p:txBody>
      </p:sp>
      <p:pic>
        <p:nvPicPr>
          <p:cNvPr id="30723" name="Picture 4" descr="ppp"/>
          <p:cNvPicPr>
            <a:picLocks noGrp="1" noChangeAspect="1" noChangeArrowheads="1"/>
          </p:cNvPicPr>
          <p:nvPr>
            <p:ph idx="1"/>
          </p:nvPr>
        </p:nvPicPr>
        <p:blipFill>
          <a:blip r:embed="rId2" cstate="print"/>
          <a:srcRect/>
          <a:stretch>
            <a:fillRect/>
          </a:stretch>
        </p:blipFill>
        <p:spPr>
          <a:xfrm>
            <a:off x="533400" y="1600200"/>
            <a:ext cx="8001000" cy="5029200"/>
          </a:xfr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endParaRPr lang="en-US" smtClean="0"/>
          </a:p>
        </p:txBody>
      </p:sp>
      <p:sp>
        <p:nvSpPr>
          <p:cNvPr id="31747" name="Rectangle 3"/>
          <p:cNvSpPr>
            <a:spLocks noGrp="1" noChangeArrowheads="1"/>
          </p:cNvSpPr>
          <p:nvPr>
            <p:ph idx="1"/>
          </p:nvPr>
        </p:nvSpPr>
        <p:spPr/>
        <p:txBody>
          <a:bodyPr/>
          <a:lstStyle/>
          <a:p>
            <a:pPr eaLnBrk="1" hangingPunct="1">
              <a:lnSpc>
                <a:spcPct val="90000"/>
              </a:lnSpc>
            </a:pPr>
            <a:r>
              <a:rPr lang="en-GB" smtClean="0"/>
              <a:t>Pasteurs work showed the ff:</a:t>
            </a:r>
          </a:p>
          <a:p>
            <a:pPr eaLnBrk="1" hangingPunct="1">
              <a:lnSpc>
                <a:spcPct val="90000"/>
              </a:lnSpc>
            </a:pPr>
            <a:r>
              <a:rPr lang="en-GB" smtClean="0"/>
              <a:t>1. Microorganisms can be present in nonliving matter.</a:t>
            </a:r>
          </a:p>
          <a:p>
            <a:pPr eaLnBrk="1" hangingPunct="1">
              <a:lnSpc>
                <a:spcPct val="90000"/>
              </a:lnSpc>
            </a:pPr>
            <a:r>
              <a:rPr lang="en-GB" smtClean="0"/>
              <a:t>2. Microbial life can be destroyed by heat.</a:t>
            </a:r>
          </a:p>
          <a:p>
            <a:pPr eaLnBrk="1" hangingPunct="1">
              <a:lnSpc>
                <a:spcPct val="90000"/>
              </a:lnSpc>
            </a:pPr>
            <a:r>
              <a:rPr lang="en-GB" smtClean="0"/>
              <a:t>3. Micro-organisms did not originate from nonliving solutions or from mystical forces.</a:t>
            </a:r>
          </a:p>
          <a:p>
            <a:pPr eaLnBrk="1" hangingPunct="1">
              <a:lnSpc>
                <a:spcPct val="90000"/>
              </a:lnSpc>
            </a:pPr>
            <a:endParaRPr lang="en-GB" smtClean="0"/>
          </a:p>
          <a:p>
            <a:pPr eaLnBrk="1" hangingPunct="1">
              <a:lnSpc>
                <a:spcPct val="90000"/>
              </a:lnSpc>
            </a:pPr>
            <a:r>
              <a:rPr lang="en-GB" smtClean="0">
                <a:solidFill>
                  <a:srgbClr val="FF0000"/>
                </a:solidFill>
              </a:rPr>
              <a:t>These discoveries form the basis for aseptic techniques</a:t>
            </a:r>
            <a:r>
              <a:rPr lang="en-GB" smtClean="0"/>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Louis </a:t>
            </a:r>
            <a:r>
              <a:rPr lang="en-US" dirty="0"/>
              <a:t>P</a:t>
            </a:r>
            <a:r>
              <a:rPr lang="en-US" dirty="0" smtClean="0"/>
              <a:t>asteur</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371600"/>
            <a:ext cx="6477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38745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GB" smtClean="0"/>
              <a:t>The golden age of microbiology</a:t>
            </a:r>
          </a:p>
        </p:txBody>
      </p:sp>
      <p:sp>
        <p:nvSpPr>
          <p:cNvPr id="32771" name="Rectangle 3"/>
          <p:cNvSpPr>
            <a:spLocks noGrp="1" noChangeArrowheads="1"/>
          </p:cNvSpPr>
          <p:nvPr>
            <p:ph idx="1"/>
          </p:nvPr>
        </p:nvSpPr>
        <p:spPr/>
        <p:txBody>
          <a:bodyPr/>
          <a:lstStyle/>
          <a:p>
            <a:pPr eaLnBrk="1" hangingPunct="1"/>
            <a:r>
              <a:rPr lang="en-GB" dirty="0" smtClean="0">
                <a:solidFill>
                  <a:srgbClr val="FF0000"/>
                </a:solidFill>
              </a:rPr>
              <a:t>Fermentation and pasteurization</a:t>
            </a:r>
          </a:p>
          <a:p>
            <a:pPr eaLnBrk="1" hangingPunct="1"/>
            <a:r>
              <a:rPr lang="en-GB" dirty="0" smtClean="0"/>
              <a:t>Pasteur found that:</a:t>
            </a:r>
          </a:p>
          <a:p>
            <a:pPr eaLnBrk="1" hangingPunct="1"/>
            <a:r>
              <a:rPr lang="en-GB" dirty="0" smtClean="0"/>
              <a:t>1. Yeast ferment sugars to alcohol and</a:t>
            </a:r>
          </a:p>
          <a:p>
            <a:pPr eaLnBrk="1" hangingPunct="1"/>
            <a:r>
              <a:rPr lang="en-GB" dirty="0" smtClean="0"/>
              <a:t> 2. bacteria, convert the alcohol to acetic acid.</a:t>
            </a:r>
          </a:p>
          <a:p>
            <a:pPr eaLnBrk="1" hangingPunct="1"/>
            <a:endParaRPr lang="en-GB" dirty="0" smtClean="0"/>
          </a:p>
          <a:p>
            <a:pPr eaLnBrk="1" hangingPunct="1"/>
            <a:r>
              <a:rPr lang="en-GB" dirty="0" smtClean="0"/>
              <a:t>…heating process kills bacteria in some alcoholic beverages and milk---this was called pasteurization.</a:t>
            </a:r>
          </a:p>
          <a:p>
            <a:pPr eaLnBrk="1" hangingPunct="1"/>
            <a:endParaRPr lang="en-GB" dirty="0" smtClean="0"/>
          </a:p>
          <a:p>
            <a:pPr eaLnBrk="1" hangingPunct="1"/>
            <a:endParaRPr lang="en-GB"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endParaRPr lang="en-US" smtClean="0"/>
          </a:p>
        </p:txBody>
      </p:sp>
      <p:sp>
        <p:nvSpPr>
          <p:cNvPr id="5123" name="Rectangle 3"/>
          <p:cNvSpPr>
            <a:spLocks noGrp="1" noChangeArrowheads="1"/>
          </p:cNvSpPr>
          <p:nvPr>
            <p:ph idx="1"/>
          </p:nvPr>
        </p:nvSpPr>
        <p:spPr/>
        <p:txBody>
          <a:bodyPr/>
          <a:lstStyle/>
          <a:p>
            <a:pPr eaLnBrk="1" hangingPunct="1"/>
            <a:r>
              <a:rPr lang="en-US" smtClean="0">
                <a:solidFill>
                  <a:srgbClr val="FF0066"/>
                </a:solidFill>
              </a:rPr>
              <a:t>Colour Atlas and Textbook of DIAGNOSTIC MICROBIOLOGY by:</a:t>
            </a:r>
          </a:p>
          <a:p>
            <a:pPr eaLnBrk="1" hangingPunct="1"/>
            <a:r>
              <a:rPr lang="en-US" smtClean="0">
                <a:solidFill>
                  <a:srgbClr val="FF0066"/>
                </a:solidFill>
              </a:rPr>
              <a:t>Elmer Koneman</a:t>
            </a:r>
          </a:p>
          <a:p>
            <a:pPr eaLnBrk="1" hangingPunct="1"/>
            <a:r>
              <a:rPr lang="en-US" smtClean="0">
                <a:solidFill>
                  <a:srgbClr val="FF0066"/>
                </a:solidFill>
              </a:rPr>
              <a:t>Stephen Allen</a:t>
            </a:r>
          </a:p>
          <a:p>
            <a:pPr eaLnBrk="1" hangingPunct="1"/>
            <a:r>
              <a:rPr lang="en-US" smtClean="0">
                <a:solidFill>
                  <a:srgbClr val="FF0066"/>
                </a:solidFill>
              </a:rPr>
              <a:t>William Janda</a:t>
            </a:r>
          </a:p>
          <a:p>
            <a:pPr eaLnBrk="1" hangingPunct="1"/>
            <a:r>
              <a:rPr lang="en-US" smtClean="0">
                <a:solidFill>
                  <a:srgbClr val="FF0066"/>
                </a:solidFill>
              </a:rPr>
              <a:t>et al. </a:t>
            </a:r>
          </a:p>
          <a:p>
            <a:pPr eaLnBrk="1" hangingPunct="1"/>
            <a:endParaRPr lang="en-US"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Pasteur’s works</a:t>
            </a:r>
          </a:p>
        </p:txBody>
      </p:sp>
      <p:sp>
        <p:nvSpPr>
          <p:cNvPr id="33795" name="Rectangle 3"/>
          <p:cNvSpPr>
            <a:spLocks noGrp="1" noChangeArrowheads="1"/>
          </p:cNvSpPr>
          <p:nvPr>
            <p:ph idx="1"/>
          </p:nvPr>
        </p:nvSpPr>
        <p:spPr/>
        <p:txBody>
          <a:bodyPr/>
          <a:lstStyle/>
          <a:p>
            <a:pPr eaLnBrk="1" hangingPunct="1"/>
            <a:r>
              <a:rPr lang="en-US" sz="2800" smtClean="0"/>
              <a:t>Ended the notion of spontaneous generation</a:t>
            </a:r>
          </a:p>
          <a:p>
            <a:pPr eaLnBrk="1" hangingPunct="1"/>
            <a:r>
              <a:rPr lang="en-US" sz="2800" smtClean="0"/>
              <a:t>Established immunology as a science –  chicken cholera, rabies.</a:t>
            </a:r>
          </a:p>
          <a:p>
            <a:pPr eaLnBrk="1" hangingPunct="1"/>
            <a:r>
              <a:rPr lang="en-US" sz="2800" smtClean="0"/>
              <a:t>Established fermentation as a science</a:t>
            </a:r>
          </a:p>
          <a:p>
            <a:pPr eaLnBrk="1" hangingPunct="1"/>
            <a:r>
              <a:rPr lang="en-US" sz="2800" smtClean="0"/>
              <a:t>Established anaerobiosis</a:t>
            </a:r>
          </a:p>
          <a:p>
            <a:pPr eaLnBrk="1" hangingPunct="1"/>
            <a:r>
              <a:rPr lang="en-US" sz="2800" smtClean="0"/>
              <a:t>Aseptic techniques,&amp; sterilization.</a:t>
            </a:r>
          </a:p>
          <a:p>
            <a:pPr eaLnBrk="1" hangingPunct="1"/>
            <a:r>
              <a:rPr lang="en-US" sz="2800" smtClean="0"/>
              <a:t>Application of microbiology to industry.</a:t>
            </a:r>
          </a:p>
          <a:p>
            <a:pPr eaLnBrk="1" hangingPunct="1"/>
            <a:r>
              <a:rPr lang="en-US" sz="2800" smtClean="0"/>
              <a:t>These works set the beginning for modern age of Microbiology</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Aseptic technique </a:t>
            </a:r>
            <a:r>
              <a:rPr lang="en-US" dirty="0"/>
              <a:t>is a method designed to prevent contamination from microorganisms. It involves applying the strictest rules and utilizing what is known about </a:t>
            </a:r>
            <a:r>
              <a:rPr lang="en-US" b="1" dirty="0"/>
              <a:t>infection</a:t>
            </a:r>
            <a:r>
              <a:rPr lang="en-US" dirty="0"/>
              <a:t> prevention to minimize the risks that you'll experience an </a:t>
            </a:r>
            <a:r>
              <a:rPr lang="en-US" b="1" dirty="0"/>
              <a:t>infection</a:t>
            </a:r>
            <a:endParaRPr lang="en-US" dirty="0"/>
          </a:p>
        </p:txBody>
      </p:sp>
    </p:spTree>
    <p:extLst>
      <p:ext uri="{BB962C8B-B14F-4D97-AF65-F5344CB8AC3E}">
        <p14:creationId xmlns:p14="http://schemas.microsoft.com/office/powerpoint/2010/main" val="2109988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52400"/>
            <a:ext cx="8229600" cy="4525963"/>
          </a:xfrm>
        </p:spPr>
        <p:txBody>
          <a:bodyPr>
            <a:normAutofit fontScale="85000" lnSpcReduction="20000"/>
          </a:bodyPr>
          <a:lstStyle/>
          <a:p>
            <a:r>
              <a:rPr lang="en-US" sz="2800" dirty="0">
                <a:hlinkClick r:id="rId2"/>
              </a:rPr>
              <a:t>Which of the following does NOT apply to microorganisms? </a:t>
            </a:r>
          </a:p>
          <a:p>
            <a:r>
              <a:rPr lang="en-US" sz="2800" dirty="0"/>
              <a:t>A </a:t>
            </a:r>
          </a:p>
          <a:p>
            <a:pPr marL="0" indent="0">
              <a:buNone/>
            </a:pPr>
            <a:r>
              <a:rPr lang="en-US" sz="2800" dirty="0"/>
              <a:t>Microorganisms participate in the carbon cycle and the nitrogen cycle. </a:t>
            </a:r>
          </a:p>
          <a:p>
            <a:r>
              <a:rPr lang="en-US" sz="2800" dirty="0"/>
              <a:t>B </a:t>
            </a:r>
          </a:p>
          <a:p>
            <a:pPr marL="0" indent="0">
              <a:buNone/>
            </a:pPr>
            <a:r>
              <a:rPr lang="en-US" sz="2800" dirty="0"/>
              <a:t>ALL microorganisms are unicellular organisms. </a:t>
            </a:r>
          </a:p>
          <a:p>
            <a:r>
              <a:rPr lang="en-US" sz="2800" dirty="0"/>
              <a:t>C </a:t>
            </a:r>
          </a:p>
          <a:p>
            <a:pPr marL="0" indent="0">
              <a:buNone/>
            </a:pPr>
            <a:r>
              <a:rPr lang="en-US" sz="2800" dirty="0"/>
              <a:t>Microorganisms are very diverse. </a:t>
            </a:r>
          </a:p>
          <a:p>
            <a:r>
              <a:rPr lang="en-US" sz="2800" dirty="0"/>
              <a:t>D </a:t>
            </a:r>
          </a:p>
          <a:p>
            <a:pPr marL="0" indent="0">
              <a:buNone/>
            </a:pPr>
            <a:r>
              <a:rPr lang="en-US" sz="2800" dirty="0"/>
              <a:t>Microorganisms help recycle waste products through decomposition. </a:t>
            </a:r>
          </a:p>
          <a:p>
            <a:endParaRPr lang="en-US" sz="2800" dirty="0"/>
          </a:p>
        </p:txBody>
      </p:sp>
    </p:spTree>
    <p:extLst>
      <p:ext uri="{BB962C8B-B14F-4D97-AF65-F5344CB8AC3E}">
        <p14:creationId xmlns:p14="http://schemas.microsoft.com/office/powerpoint/2010/main" val="33476238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dirty="0">
                <a:hlinkClick r:id="rId2"/>
              </a:rPr>
              <a:t>Spontaneous generation was a theory defined by: </a:t>
            </a:r>
          </a:p>
          <a:p>
            <a:r>
              <a:rPr lang="en-US" sz="2800" dirty="0"/>
              <a:t>A </a:t>
            </a:r>
          </a:p>
          <a:p>
            <a:pPr marL="0" indent="0">
              <a:buNone/>
            </a:pPr>
            <a:r>
              <a:rPr lang="en-US" sz="2800" dirty="0"/>
              <a:t>Louis Pasteur </a:t>
            </a:r>
          </a:p>
          <a:p>
            <a:r>
              <a:rPr lang="en-US" sz="2800" dirty="0"/>
              <a:t>B </a:t>
            </a:r>
          </a:p>
          <a:p>
            <a:pPr marL="0" indent="0">
              <a:buNone/>
            </a:pPr>
            <a:r>
              <a:rPr lang="en-US" sz="2800" dirty="0"/>
              <a:t>Aristotle </a:t>
            </a:r>
          </a:p>
          <a:p>
            <a:r>
              <a:rPr lang="en-US" sz="2800" dirty="0"/>
              <a:t>C </a:t>
            </a:r>
          </a:p>
          <a:p>
            <a:pPr marL="0" indent="0">
              <a:buNone/>
            </a:pPr>
            <a:r>
              <a:rPr lang="en-US" sz="2800" dirty="0"/>
              <a:t>Robert Hooke </a:t>
            </a:r>
          </a:p>
          <a:p>
            <a:r>
              <a:rPr lang="en-US" sz="2800" dirty="0"/>
              <a:t>D </a:t>
            </a:r>
          </a:p>
          <a:p>
            <a:pPr marL="0" indent="0">
              <a:buNone/>
            </a:pPr>
            <a:r>
              <a:rPr lang="en-US" sz="2800" dirty="0"/>
              <a:t>Francesco </a:t>
            </a:r>
            <a:r>
              <a:rPr lang="en-US" sz="2800" dirty="0" err="1"/>
              <a:t>Redi</a:t>
            </a:r>
            <a:r>
              <a:rPr lang="en-US" sz="2800" dirty="0"/>
              <a:t> </a:t>
            </a:r>
          </a:p>
          <a:p>
            <a:endParaRPr lang="en-US" sz="2800" dirty="0"/>
          </a:p>
        </p:txBody>
      </p:sp>
    </p:spTree>
    <p:extLst>
      <p:ext uri="{BB962C8B-B14F-4D97-AF65-F5344CB8AC3E}">
        <p14:creationId xmlns:p14="http://schemas.microsoft.com/office/powerpoint/2010/main" val="6850266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sz="2800" dirty="0">
                <a:hlinkClick r:id="rId2"/>
              </a:rPr>
              <a:t>Which was the first bacterium shown to cause human disease? </a:t>
            </a:r>
          </a:p>
          <a:p>
            <a:r>
              <a:rPr lang="en-US" sz="2800" dirty="0"/>
              <a:t>A </a:t>
            </a:r>
          </a:p>
          <a:p>
            <a:pPr marL="0" indent="0">
              <a:buNone/>
            </a:pPr>
            <a:r>
              <a:rPr lang="en-US" sz="2800" dirty="0"/>
              <a:t>anthrax </a:t>
            </a:r>
          </a:p>
          <a:p>
            <a:r>
              <a:rPr lang="en-US" sz="2800" dirty="0"/>
              <a:t>B </a:t>
            </a:r>
          </a:p>
          <a:p>
            <a:pPr marL="0" indent="0">
              <a:buNone/>
            </a:pPr>
            <a:r>
              <a:rPr lang="en-US" sz="2800" dirty="0"/>
              <a:t>diphtheria </a:t>
            </a:r>
          </a:p>
          <a:p>
            <a:r>
              <a:rPr lang="en-US" sz="2800" dirty="0"/>
              <a:t>C </a:t>
            </a:r>
          </a:p>
          <a:p>
            <a:pPr marL="0" indent="0">
              <a:buNone/>
            </a:pPr>
            <a:r>
              <a:rPr lang="en-US" sz="2800" dirty="0"/>
              <a:t>mycobacterium </a:t>
            </a:r>
          </a:p>
          <a:p>
            <a:r>
              <a:rPr lang="en-US" sz="2800" dirty="0"/>
              <a:t>D </a:t>
            </a:r>
          </a:p>
          <a:p>
            <a:pPr marL="0" indent="0">
              <a:buNone/>
            </a:pPr>
            <a:r>
              <a:rPr lang="en-US" sz="2800" dirty="0"/>
              <a:t>streptococcus </a:t>
            </a:r>
          </a:p>
          <a:p>
            <a:endParaRPr lang="en-US" sz="2800" dirty="0"/>
          </a:p>
        </p:txBody>
      </p:sp>
    </p:spTree>
    <p:extLst>
      <p:ext uri="{BB962C8B-B14F-4D97-AF65-F5344CB8AC3E}">
        <p14:creationId xmlns:p14="http://schemas.microsoft.com/office/powerpoint/2010/main" val="41644606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33400" y="381000"/>
            <a:ext cx="8229600" cy="4525963"/>
          </a:xfrm>
        </p:spPr>
        <p:txBody>
          <a:bodyPr>
            <a:normAutofit fontScale="85000" lnSpcReduction="20000"/>
          </a:bodyPr>
          <a:lstStyle/>
          <a:p>
            <a:r>
              <a:rPr lang="en-US" sz="2800" dirty="0">
                <a:hlinkClick r:id="rId2"/>
              </a:rPr>
              <a:t>Which of the following is mismatched? </a:t>
            </a:r>
          </a:p>
          <a:p>
            <a:r>
              <a:rPr lang="en-US" sz="2800" dirty="0"/>
              <a:t>A </a:t>
            </a:r>
          </a:p>
          <a:p>
            <a:pPr marL="0" indent="0">
              <a:buNone/>
            </a:pPr>
            <a:r>
              <a:rPr lang="en-US" sz="2800" dirty="0" err="1"/>
              <a:t>Spallanzani</a:t>
            </a:r>
            <a:r>
              <a:rPr lang="en-US" sz="2800" dirty="0"/>
              <a:t>: discovered that boiling broth will sterilize it by killing any microorganisms in it </a:t>
            </a:r>
          </a:p>
          <a:p>
            <a:r>
              <a:rPr lang="en-US" sz="2800" dirty="0"/>
              <a:t>B </a:t>
            </a:r>
          </a:p>
          <a:p>
            <a:pPr marL="0" indent="0">
              <a:buNone/>
            </a:pPr>
            <a:r>
              <a:rPr lang="en-US" sz="2800" dirty="0"/>
              <a:t>Pasteur:  developed the germ theory </a:t>
            </a:r>
          </a:p>
          <a:p>
            <a:r>
              <a:rPr lang="en-US" sz="2800" dirty="0"/>
              <a:t>C </a:t>
            </a:r>
          </a:p>
          <a:p>
            <a:pPr marL="0" indent="0">
              <a:buNone/>
            </a:pPr>
            <a:r>
              <a:rPr lang="en-US" sz="2800" dirty="0"/>
              <a:t>Koch:  developed a classification of bacteria into groups based on shape </a:t>
            </a:r>
          </a:p>
          <a:p>
            <a:r>
              <a:rPr lang="en-US" sz="2800" dirty="0"/>
              <a:t>D </a:t>
            </a:r>
          </a:p>
          <a:p>
            <a:pPr marL="0" indent="0">
              <a:buNone/>
            </a:pPr>
            <a:r>
              <a:rPr lang="en-US" sz="2800" dirty="0"/>
              <a:t>Leeuwenhoek:  one of the first to observe microorganisms through the microscope </a:t>
            </a:r>
          </a:p>
          <a:p>
            <a:endParaRPr lang="en-US" sz="2800" dirty="0"/>
          </a:p>
        </p:txBody>
      </p:sp>
    </p:spTree>
    <p:extLst>
      <p:ext uri="{BB962C8B-B14F-4D97-AF65-F5344CB8AC3E}">
        <p14:creationId xmlns:p14="http://schemas.microsoft.com/office/powerpoint/2010/main" val="9363082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mtClean="0"/>
              <a:t>The Germ Theory of disease</a:t>
            </a:r>
          </a:p>
        </p:txBody>
      </p:sp>
      <p:sp>
        <p:nvSpPr>
          <p:cNvPr id="34819" name="Rectangle 3"/>
          <p:cNvSpPr>
            <a:spLocks noGrp="1" noChangeArrowheads="1"/>
          </p:cNvSpPr>
          <p:nvPr>
            <p:ph idx="1"/>
          </p:nvPr>
        </p:nvSpPr>
        <p:spPr/>
        <p:txBody>
          <a:bodyPr/>
          <a:lstStyle/>
          <a:p>
            <a:pPr eaLnBrk="1" hangingPunct="1"/>
            <a:r>
              <a:rPr lang="en-GB" smtClean="0"/>
              <a:t>Pasteur’s work led to the realisation that micro-organisms could cause the physical and chemical changes in organic matter.</a:t>
            </a:r>
          </a:p>
          <a:p>
            <a:pPr eaLnBrk="1" hangingPunct="1"/>
            <a:endParaRPr lang="en-GB" smtClean="0"/>
          </a:p>
          <a:p>
            <a:pPr eaLnBrk="1" hangingPunct="1"/>
            <a:r>
              <a:rPr lang="en-GB" smtClean="0"/>
              <a:t>This led to the germ theory of disease.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eaLnBrk="1" hangingPunct="1"/>
            <a:r>
              <a:rPr lang="en-US" sz="3200" b="1" smtClean="0">
                <a:solidFill>
                  <a:schemeClr val="folHlink"/>
                </a:solidFill>
                <a:latin typeface="Comic Sans MS" pitchFamily="66" charset="0"/>
              </a:rPr>
              <a:t>The Germ Theory of Disease</a:t>
            </a:r>
            <a:r>
              <a:rPr lang="en-US" sz="2800" b="1" smtClean="0">
                <a:solidFill>
                  <a:schemeClr val="folHlink"/>
                </a:solidFill>
                <a:latin typeface="Comic Sans MS" pitchFamily="66" charset="0"/>
              </a:rPr>
              <a:t/>
            </a:r>
            <a:br>
              <a:rPr lang="en-US" sz="2800" b="1" smtClean="0">
                <a:solidFill>
                  <a:schemeClr val="folHlink"/>
                </a:solidFill>
                <a:latin typeface="Comic Sans MS" pitchFamily="66" charset="0"/>
              </a:rPr>
            </a:br>
            <a:r>
              <a:rPr lang="en-US" sz="1600" b="1" smtClean="0">
                <a:solidFill>
                  <a:schemeClr val="folHlink"/>
                </a:solidFill>
                <a:latin typeface="Comic Sans MS" pitchFamily="66" charset="0"/>
              </a:rPr>
              <a:t/>
            </a:r>
            <a:br>
              <a:rPr lang="en-US" sz="1600" b="1" smtClean="0">
                <a:solidFill>
                  <a:schemeClr val="folHlink"/>
                </a:solidFill>
                <a:latin typeface="Comic Sans MS" pitchFamily="66" charset="0"/>
              </a:rPr>
            </a:br>
            <a:r>
              <a:rPr lang="en-US" sz="2000" b="1" smtClean="0">
                <a:solidFill>
                  <a:schemeClr val="tx1"/>
                </a:solidFill>
                <a:latin typeface="Comic Sans MS" pitchFamily="66" charset="0"/>
              </a:rPr>
              <a:t>Importance of Hand Washing</a:t>
            </a:r>
            <a:r>
              <a:rPr lang="en-US" sz="2000" smtClean="0">
                <a:solidFill>
                  <a:schemeClr val="tx1"/>
                </a:solidFill>
                <a:latin typeface="Comic Sans MS" pitchFamily="66" charset="0"/>
              </a:rPr>
              <a:t/>
            </a:r>
            <a:br>
              <a:rPr lang="en-US" sz="2000" smtClean="0">
                <a:solidFill>
                  <a:schemeClr val="tx1"/>
                </a:solidFill>
                <a:latin typeface="Comic Sans MS" pitchFamily="66" charset="0"/>
              </a:rPr>
            </a:br>
            <a:endParaRPr lang="en-US" sz="2000" smtClean="0">
              <a:solidFill>
                <a:schemeClr val="tx1"/>
              </a:solidFill>
              <a:latin typeface="Comic Sans MS" pitchFamily="66" charset="0"/>
            </a:endParaRPr>
          </a:p>
        </p:txBody>
      </p:sp>
      <p:sp>
        <p:nvSpPr>
          <p:cNvPr id="10243" name="Rectangle 3"/>
          <p:cNvSpPr>
            <a:spLocks noGrp="1" noChangeArrowheads="1"/>
          </p:cNvSpPr>
          <p:nvPr>
            <p:ph type="body" sz="half" idx="1"/>
          </p:nvPr>
        </p:nvSpPr>
        <p:spPr>
          <a:xfrm>
            <a:off x="304800" y="1524000"/>
            <a:ext cx="6477000" cy="5334000"/>
          </a:xfrm>
        </p:spPr>
        <p:txBody>
          <a:bodyPr/>
          <a:lstStyle/>
          <a:p>
            <a:pPr eaLnBrk="1" hangingPunct="1">
              <a:lnSpc>
                <a:spcPct val="90000"/>
              </a:lnSpc>
              <a:buFont typeface="Wingdings" pitchFamily="2" charset="2"/>
              <a:buChar char="Ø"/>
            </a:pPr>
            <a:endParaRPr lang="en-US" sz="1000" smtClean="0">
              <a:latin typeface="Comic Sans MS" pitchFamily="66" charset="0"/>
            </a:endParaRPr>
          </a:p>
          <a:p>
            <a:pPr eaLnBrk="1" hangingPunct="1">
              <a:lnSpc>
                <a:spcPct val="90000"/>
              </a:lnSpc>
              <a:buFont typeface="Wingdings" pitchFamily="2" charset="2"/>
              <a:buChar char="Ø"/>
            </a:pPr>
            <a:endParaRPr lang="en-US" sz="1000" smtClean="0">
              <a:latin typeface="Comic Sans MS" pitchFamily="66" charset="0"/>
            </a:endParaRPr>
          </a:p>
          <a:p>
            <a:pPr eaLnBrk="1" hangingPunct="1">
              <a:lnSpc>
                <a:spcPct val="80000"/>
              </a:lnSpc>
              <a:buFontTx/>
              <a:buNone/>
            </a:pPr>
            <a:endParaRPr lang="en-US" sz="1600" i="1" smtClean="0">
              <a:latin typeface="Comic Sans MS" pitchFamily="66" charset="0"/>
            </a:endParaRPr>
          </a:p>
          <a:p>
            <a:pPr eaLnBrk="1" hangingPunct="1">
              <a:lnSpc>
                <a:spcPct val="80000"/>
              </a:lnSpc>
              <a:buFontTx/>
              <a:buNone/>
            </a:pPr>
            <a:endParaRPr lang="en-US" sz="1400" smtClean="0"/>
          </a:p>
          <a:p>
            <a:pPr eaLnBrk="1" hangingPunct="1">
              <a:lnSpc>
                <a:spcPct val="80000"/>
              </a:lnSpc>
              <a:buFontTx/>
              <a:buNone/>
            </a:pPr>
            <a:endParaRPr lang="en-US" sz="1400" i="1" smtClean="0"/>
          </a:p>
          <a:p>
            <a:pPr eaLnBrk="1" hangingPunct="1">
              <a:lnSpc>
                <a:spcPct val="80000"/>
              </a:lnSpc>
              <a:buFontTx/>
              <a:buNone/>
            </a:pPr>
            <a:endParaRPr lang="en-US" sz="1200" smtClean="0"/>
          </a:p>
          <a:p>
            <a:pPr eaLnBrk="1" hangingPunct="1">
              <a:lnSpc>
                <a:spcPct val="80000"/>
              </a:lnSpc>
              <a:buFontTx/>
              <a:buNone/>
            </a:pPr>
            <a:endParaRPr lang="en-US" sz="1200" smtClean="0"/>
          </a:p>
          <a:p>
            <a:pPr eaLnBrk="1" hangingPunct="1">
              <a:lnSpc>
                <a:spcPct val="80000"/>
              </a:lnSpc>
              <a:buFontTx/>
              <a:buNone/>
            </a:pPr>
            <a:r>
              <a:rPr lang="en-US" sz="1200" smtClean="0"/>
              <a:t> </a:t>
            </a:r>
          </a:p>
        </p:txBody>
      </p:sp>
      <p:pic>
        <p:nvPicPr>
          <p:cNvPr id="10244" name="Picture 11" descr="342355handwashareas"/>
          <p:cNvPicPr>
            <a:picLocks noChangeAspect="1" noChangeArrowheads="1"/>
          </p:cNvPicPr>
          <p:nvPr/>
        </p:nvPicPr>
        <p:blipFill>
          <a:blip r:embed="rId3" cstate="print"/>
          <a:srcRect/>
          <a:stretch>
            <a:fillRect/>
          </a:stretch>
        </p:blipFill>
        <p:spPr bwMode="auto">
          <a:xfrm>
            <a:off x="655638" y="1919288"/>
            <a:ext cx="4022725" cy="3581400"/>
          </a:xfrm>
          <a:prstGeom prst="rect">
            <a:avLst/>
          </a:prstGeom>
          <a:noFill/>
          <a:ln w="9525">
            <a:noFill/>
            <a:miter lim="800000"/>
            <a:headEnd/>
            <a:tailEnd/>
          </a:ln>
        </p:spPr>
      </p:pic>
      <p:sp>
        <p:nvSpPr>
          <p:cNvPr id="10245" name="Text Box 17"/>
          <p:cNvSpPr txBox="1">
            <a:spLocks noChangeArrowheads="1"/>
          </p:cNvSpPr>
          <p:nvPr/>
        </p:nvSpPr>
        <p:spPr bwMode="auto">
          <a:xfrm>
            <a:off x="6635750" y="6457950"/>
            <a:ext cx="2438400" cy="400050"/>
          </a:xfrm>
          <a:prstGeom prst="rect">
            <a:avLst/>
          </a:prstGeom>
          <a:noFill/>
          <a:ln w="9525">
            <a:noFill/>
            <a:miter lim="800000"/>
            <a:headEnd/>
            <a:tailEnd/>
          </a:ln>
        </p:spPr>
        <p:txBody>
          <a:bodyPr>
            <a:spAutoFit/>
          </a:bodyPr>
          <a:lstStyle/>
          <a:p>
            <a:pPr algn="r"/>
            <a:r>
              <a:rPr lang="en-US" sz="1000">
                <a:latin typeface="Comic Sans MS" pitchFamily="66" charset="0"/>
              </a:rPr>
              <a:t>Images:  Hand washing diagram, used with permission © </a:t>
            </a:r>
            <a:r>
              <a:rPr lang="en-US" sz="1000">
                <a:latin typeface="Comic Sans MS" pitchFamily="66" charset="0"/>
                <a:hlinkClick r:id="rId4"/>
              </a:rPr>
              <a:t>Clinical Skills Ltd </a:t>
            </a:r>
            <a:endParaRPr lang="en-US" sz="1000">
              <a:latin typeface="Comic Sans MS" pitchFamily="66" charset="0"/>
            </a:endParaRPr>
          </a:p>
        </p:txBody>
      </p:sp>
      <p:pic>
        <p:nvPicPr>
          <p:cNvPr id="10246" name="Picture 23" descr="MC900250740[1]"/>
          <p:cNvPicPr>
            <a:picLocks noChangeAspect="1" noChangeArrowheads="1"/>
          </p:cNvPicPr>
          <p:nvPr/>
        </p:nvPicPr>
        <p:blipFill>
          <a:blip r:embed="rId5" cstate="print"/>
          <a:srcRect/>
          <a:stretch>
            <a:fillRect/>
          </a:stretch>
        </p:blipFill>
        <p:spPr bwMode="auto">
          <a:xfrm>
            <a:off x="228600" y="228600"/>
            <a:ext cx="1143000" cy="1101725"/>
          </a:xfrm>
          <a:prstGeom prst="rect">
            <a:avLst/>
          </a:prstGeom>
          <a:noFill/>
          <a:ln w="9525">
            <a:noFill/>
            <a:miter lim="800000"/>
            <a:headEnd/>
            <a:tailEnd/>
          </a:ln>
        </p:spPr>
      </p:pic>
      <p:sp>
        <p:nvSpPr>
          <p:cNvPr id="10247" name="TextBox 1"/>
          <p:cNvSpPr txBox="1">
            <a:spLocks noChangeArrowheads="1"/>
          </p:cNvSpPr>
          <p:nvPr/>
        </p:nvSpPr>
        <p:spPr bwMode="auto">
          <a:xfrm>
            <a:off x="4941888" y="1955800"/>
            <a:ext cx="3733800" cy="3232150"/>
          </a:xfrm>
          <a:prstGeom prst="rect">
            <a:avLst/>
          </a:prstGeom>
          <a:noFill/>
          <a:ln w="9525">
            <a:noFill/>
            <a:miter lim="800000"/>
            <a:headEnd/>
            <a:tailEnd/>
          </a:ln>
        </p:spPr>
        <p:txBody>
          <a:bodyPr>
            <a:spAutoFit/>
          </a:bodyPr>
          <a:lstStyle/>
          <a:p>
            <a:pPr algn="ctr"/>
            <a:r>
              <a:rPr lang="en-US" sz="1400">
                <a:latin typeface="Comic Sans MS" pitchFamily="66" charset="0"/>
              </a:rPr>
              <a:t>Sung to tune of "Row, row, row your boat."</a:t>
            </a:r>
            <a:endParaRPr lang="en-US">
              <a:latin typeface="Comic Sans MS" pitchFamily="66" charset="0"/>
            </a:endParaRPr>
          </a:p>
          <a:p>
            <a:pPr algn="ctr"/>
            <a:endParaRPr lang="en-US">
              <a:latin typeface="Comic Sans MS" pitchFamily="66" charset="0"/>
            </a:endParaRPr>
          </a:p>
          <a:p>
            <a:pPr algn="ctr"/>
            <a:r>
              <a:rPr lang="en-US">
                <a:latin typeface="Comic Sans MS" pitchFamily="66" charset="0"/>
              </a:rPr>
              <a:t>Wash, wash, wash your hands,</a:t>
            </a:r>
          </a:p>
          <a:p>
            <a:pPr algn="ctr"/>
            <a:endParaRPr lang="en-US">
              <a:latin typeface="Comic Sans MS" pitchFamily="66" charset="0"/>
            </a:endParaRPr>
          </a:p>
          <a:p>
            <a:pPr algn="ctr"/>
            <a:r>
              <a:rPr lang="en-US">
                <a:latin typeface="Comic Sans MS" pitchFamily="66" charset="0"/>
              </a:rPr>
              <a:t>Play our handy game.</a:t>
            </a:r>
          </a:p>
          <a:p>
            <a:pPr algn="ctr"/>
            <a:endParaRPr lang="en-US">
              <a:latin typeface="Comic Sans MS" pitchFamily="66" charset="0"/>
            </a:endParaRPr>
          </a:p>
          <a:p>
            <a:pPr algn="ctr"/>
            <a:r>
              <a:rPr lang="en-US">
                <a:latin typeface="Comic Sans MS" pitchFamily="66" charset="0"/>
              </a:rPr>
              <a:t>Rub and scrub, scrub and rub,</a:t>
            </a:r>
          </a:p>
          <a:p>
            <a:pPr algn="ctr"/>
            <a:endParaRPr lang="en-US">
              <a:latin typeface="Comic Sans MS" pitchFamily="66" charset="0"/>
            </a:endParaRPr>
          </a:p>
          <a:p>
            <a:pPr algn="ctr"/>
            <a:r>
              <a:rPr lang="en-US">
                <a:latin typeface="Comic Sans MS" pitchFamily="66" charset="0"/>
              </a:rPr>
              <a:t>Germs go down the drain.</a:t>
            </a:r>
          </a:p>
          <a:p>
            <a:pPr algn="ctr"/>
            <a:endParaRPr lang="en-US" sz="1600">
              <a:latin typeface="Comic Sans MS" pitchFamily="66" charset="0"/>
            </a:endParaRPr>
          </a:p>
          <a:p>
            <a:pPr algn="ctr"/>
            <a:endParaRPr lang="en-US" sz="1600">
              <a:latin typeface="Comic Sans MS" pitchFamily="66" charset="0"/>
            </a:endParaRPr>
          </a:p>
          <a:p>
            <a:pPr algn="ctr"/>
            <a:r>
              <a:rPr lang="en-US" sz="1400">
                <a:latin typeface="Comic Sans MS" pitchFamily="66" charset="0"/>
              </a:rPr>
              <a:t>(Sing 2x = about 20 seconds.)</a:t>
            </a:r>
          </a:p>
        </p:txBody>
      </p:sp>
      <p:sp>
        <p:nvSpPr>
          <p:cNvPr id="10248" name="Text Box 5"/>
          <p:cNvSpPr txBox="1">
            <a:spLocks noChangeArrowheads="1"/>
          </p:cNvSpPr>
          <p:nvPr/>
        </p:nvSpPr>
        <p:spPr bwMode="auto">
          <a:xfrm>
            <a:off x="0" y="6621463"/>
            <a:ext cx="5334000" cy="2444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6"/>
              </a:rPr>
              <a:t>Virtual Microbiology Classroom</a:t>
            </a:r>
            <a:r>
              <a:rPr lang="en-US" sz="1000">
                <a:latin typeface="Comic Sans MS" pitchFamily="66" charset="0"/>
              </a:rPr>
              <a:t> on </a:t>
            </a:r>
            <a:r>
              <a:rPr lang="en-US" sz="1000">
                <a:latin typeface="Comic Sans MS" pitchFamily="66" charset="0"/>
                <a:hlinkClick r:id="rId7"/>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600200" y="152400"/>
            <a:ext cx="7010400" cy="715963"/>
          </a:xfrm>
        </p:spPr>
        <p:txBody>
          <a:bodyPr/>
          <a:lstStyle/>
          <a:p>
            <a:pPr algn="l" eaLnBrk="1" hangingPunct="1"/>
            <a:r>
              <a:rPr lang="en-US" sz="3600" smtClean="0">
                <a:latin typeface="Jokerman" pitchFamily="82" charset="0"/>
              </a:rPr>
              <a:t>Meet the Microbe!</a:t>
            </a:r>
          </a:p>
        </p:txBody>
      </p:sp>
      <p:sp>
        <p:nvSpPr>
          <p:cNvPr id="11267" name="Rectangle 3"/>
          <p:cNvSpPr>
            <a:spLocks noGrp="1" noChangeArrowheads="1"/>
          </p:cNvSpPr>
          <p:nvPr>
            <p:ph type="body" sz="half" idx="1"/>
          </p:nvPr>
        </p:nvSpPr>
        <p:spPr>
          <a:xfrm>
            <a:off x="304800" y="1143000"/>
            <a:ext cx="5715000" cy="4724400"/>
          </a:xfrm>
        </p:spPr>
        <p:txBody>
          <a:bodyPr/>
          <a:lstStyle/>
          <a:p>
            <a:pPr eaLnBrk="1" hangingPunct="1">
              <a:lnSpc>
                <a:spcPct val="80000"/>
              </a:lnSpc>
              <a:buFontTx/>
              <a:buNone/>
            </a:pPr>
            <a:r>
              <a:rPr lang="en-US" sz="2400" smtClean="0">
                <a:latin typeface="Comic Sans MS" pitchFamily="66" charset="0"/>
              </a:rPr>
              <a:t>             </a:t>
            </a:r>
            <a:r>
              <a:rPr lang="en-US" sz="2400" b="1" smtClean="0">
                <a:latin typeface="Comic Sans MS" pitchFamily="66" charset="0"/>
              </a:rPr>
              <a:t>Organism: _______ ______</a:t>
            </a:r>
          </a:p>
          <a:p>
            <a:pPr eaLnBrk="1" hangingPunct="1">
              <a:lnSpc>
                <a:spcPct val="80000"/>
              </a:lnSpc>
              <a:buFontTx/>
              <a:buNone/>
            </a:pPr>
            <a:endParaRPr lang="en-US" sz="2000" smtClean="0">
              <a:solidFill>
                <a:schemeClr val="hlink"/>
              </a:solidFill>
              <a:latin typeface="Comic Sans MS" pitchFamily="66" charset="0"/>
            </a:endParaRPr>
          </a:p>
          <a:p>
            <a:pPr eaLnBrk="1" hangingPunct="1">
              <a:lnSpc>
                <a:spcPct val="80000"/>
              </a:lnSpc>
              <a:buFontTx/>
              <a:buNone/>
            </a:pPr>
            <a:endParaRPr lang="en-US" sz="1100" smtClean="0">
              <a:solidFill>
                <a:schemeClr val="hlink"/>
              </a:solidFill>
              <a:latin typeface="Comic Sans MS" pitchFamily="66" charset="0"/>
            </a:endParaRPr>
          </a:p>
          <a:p>
            <a:pPr eaLnBrk="1" hangingPunct="1">
              <a:lnSpc>
                <a:spcPct val="80000"/>
              </a:lnSpc>
              <a:buFontTx/>
              <a:buNone/>
            </a:pPr>
            <a:endParaRPr lang="en-US" sz="1100" smtClean="0">
              <a:solidFill>
                <a:schemeClr val="hlink"/>
              </a:solidFill>
              <a:latin typeface="Comic Sans MS" pitchFamily="66" charset="0"/>
            </a:endParaRPr>
          </a:p>
          <a:p>
            <a:pPr eaLnBrk="1" hangingPunct="1">
              <a:lnSpc>
                <a:spcPct val="80000"/>
              </a:lnSpc>
              <a:buFontTx/>
              <a:buNone/>
            </a:pPr>
            <a:r>
              <a:rPr lang="en-US" sz="2000" b="1" smtClean="0">
                <a:solidFill>
                  <a:srgbClr val="990099"/>
                </a:solidFill>
                <a:latin typeface="Comic Sans MS" pitchFamily="66" charset="0"/>
              </a:rPr>
              <a:t>Streptococcal Infections</a:t>
            </a:r>
          </a:p>
          <a:p>
            <a:pPr eaLnBrk="1" hangingPunct="1">
              <a:lnSpc>
                <a:spcPct val="80000"/>
              </a:lnSpc>
              <a:buFontTx/>
              <a:buNone/>
            </a:pPr>
            <a:endParaRPr lang="en-US" sz="2400" smtClean="0">
              <a:solidFill>
                <a:schemeClr val="hlink"/>
              </a:solidFill>
              <a:latin typeface="Comic Sans MS" pitchFamily="66" charset="0"/>
            </a:endParaRPr>
          </a:p>
          <a:p>
            <a:pPr eaLnBrk="1" hangingPunct="1">
              <a:lnSpc>
                <a:spcPct val="80000"/>
              </a:lnSpc>
              <a:buFontTx/>
              <a:buNone/>
            </a:pPr>
            <a:r>
              <a:rPr lang="en-US" sz="1600" smtClean="0">
                <a:latin typeface="Comic Sans MS" pitchFamily="66" charset="0"/>
              </a:rPr>
              <a:t>Streptococcus is a </a:t>
            </a:r>
            <a:r>
              <a:rPr lang="en-US" sz="1600" b="1" smtClean="0">
                <a:solidFill>
                  <a:srgbClr val="CC00CC"/>
                </a:solidFill>
                <a:latin typeface="Comic Sans MS" pitchFamily="66" charset="0"/>
              </a:rPr>
              <a:t>Gram +</a:t>
            </a:r>
            <a:r>
              <a:rPr lang="en-US" sz="1600" smtClean="0">
                <a:latin typeface="Comic Sans MS" pitchFamily="66" charset="0"/>
              </a:rPr>
              <a:t> cocci-shaped genus of bacteria, which produce toxins that contributes to its pathogenesis.</a:t>
            </a:r>
          </a:p>
          <a:p>
            <a:pPr eaLnBrk="1" hangingPunct="1">
              <a:lnSpc>
                <a:spcPct val="80000"/>
              </a:lnSpc>
              <a:buFontTx/>
              <a:buNone/>
            </a:pPr>
            <a:endParaRPr lang="en-US" sz="1600" smtClean="0">
              <a:latin typeface="Comic Sans MS" pitchFamily="66" charset="0"/>
            </a:endParaRPr>
          </a:p>
          <a:p>
            <a:pPr eaLnBrk="1" hangingPunct="1">
              <a:lnSpc>
                <a:spcPct val="80000"/>
              </a:lnSpc>
              <a:buFontTx/>
              <a:buNone/>
            </a:pPr>
            <a:endParaRPr lang="en-US" sz="1600" smtClean="0">
              <a:latin typeface="Comic Sans MS" pitchFamily="66" charset="0"/>
            </a:endParaRPr>
          </a:p>
          <a:p>
            <a:pPr eaLnBrk="1" hangingPunct="1">
              <a:lnSpc>
                <a:spcPct val="80000"/>
              </a:lnSpc>
              <a:buFontTx/>
              <a:buNone/>
            </a:pPr>
            <a:r>
              <a:rPr lang="en-US" sz="1600" smtClean="0">
                <a:latin typeface="Comic Sans MS" pitchFamily="66" charset="0"/>
              </a:rPr>
              <a:t>Some diseases caused by this bacterium include:</a:t>
            </a:r>
            <a:endParaRPr lang="en-US" sz="2000" smtClean="0">
              <a:solidFill>
                <a:schemeClr val="hlink"/>
              </a:solidFill>
              <a:latin typeface="Comic Sans MS" pitchFamily="66" charset="0"/>
            </a:endParaRPr>
          </a:p>
          <a:p>
            <a:pPr eaLnBrk="1" hangingPunct="1">
              <a:lnSpc>
                <a:spcPct val="80000"/>
              </a:lnSpc>
              <a:buFontTx/>
              <a:buNone/>
            </a:pPr>
            <a:endParaRPr lang="en-US" sz="2000" smtClean="0">
              <a:solidFill>
                <a:schemeClr val="hlink"/>
              </a:solidFill>
              <a:latin typeface="Comic Sans MS" pitchFamily="66" charset="0"/>
            </a:endParaRPr>
          </a:p>
          <a:p>
            <a:pPr eaLnBrk="1" hangingPunct="1">
              <a:lnSpc>
                <a:spcPct val="80000"/>
              </a:lnSpc>
            </a:pPr>
            <a:r>
              <a:rPr lang="en-US" sz="1400" smtClean="0">
                <a:latin typeface="Comic Sans MS" pitchFamily="66" charset="0"/>
              </a:rPr>
              <a:t>Puerperal fever</a:t>
            </a:r>
          </a:p>
          <a:p>
            <a:pPr eaLnBrk="1" hangingPunct="1">
              <a:lnSpc>
                <a:spcPct val="80000"/>
              </a:lnSpc>
            </a:pPr>
            <a:r>
              <a:rPr lang="en-US" sz="1400" smtClean="0">
                <a:latin typeface="Comic Sans MS" pitchFamily="66" charset="0"/>
              </a:rPr>
              <a:t>Strep Throat </a:t>
            </a:r>
          </a:p>
          <a:p>
            <a:pPr eaLnBrk="1" hangingPunct="1">
              <a:lnSpc>
                <a:spcPct val="80000"/>
              </a:lnSpc>
            </a:pPr>
            <a:r>
              <a:rPr lang="en-US" sz="1400" smtClean="0">
                <a:latin typeface="Comic Sans MS" pitchFamily="66" charset="0"/>
              </a:rPr>
              <a:t>Streptococcal Pneumonia </a:t>
            </a:r>
          </a:p>
          <a:p>
            <a:pPr eaLnBrk="1" hangingPunct="1">
              <a:lnSpc>
                <a:spcPct val="80000"/>
              </a:lnSpc>
            </a:pPr>
            <a:r>
              <a:rPr lang="en-US" sz="1400" smtClean="0">
                <a:latin typeface="Comic Sans MS" pitchFamily="66" charset="0"/>
              </a:rPr>
              <a:t>Scarlet fever</a:t>
            </a:r>
          </a:p>
          <a:p>
            <a:pPr eaLnBrk="1" hangingPunct="1">
              <a:lnSpc>
                <a:spcPct val="80000"/>
              </a:lnSpc>
            </a:pPr>
            <a:r>
              <a:rPr lang="en-US" sz="1400" smtClean="0">
                <a:latin typeface="Comic Sans MS" pitchFamily="66" charset="0"/>
              </a:rPr>
              <a:t>Necrotizing fasciitis </a:t>
            </a:r>
            <a:r>
              <a:rPr lang="en-US" sz="1000" smtClean="0">
                <a:latin typeface="Comic Sans MS" pitchFamily="66" charset="0"/>
              </a:rPr>
              <a:t>(flesh-eating bacteria)</a:t>
            </a:r>
          </a:p>
        </p:txBody>
      </p:sp>
      <p:pic>
        <p:nvPicPr>
          <p:cNvPr id="11278" name="Picture 22" descr="necrotizingFasciitisWiki"/>
          <p:cNvPicPr>
            <a:picLocks noGrp="1" noChangeAspect="1" noChangeArrowheads="1"/>
          </p:cNvPicPr>
          <p:nvPr>
            <p:ph sz="quarter" idx="2"/>
          </p:nvPr>
        </p:nvPicPr>
        <p:blipFill>
          <a:blip r:embed="rId3" cstate="print"/>
          <a:stretch>
            <a:fillRect/>
          </a:stretch>
        </p:blipFill>
        <p:spPr>
          <a:xfrm>
            <a:off x="4762500" y="1600200"/>
            <a:ext cx="3810000" cy="2185988"/>
          </a:xfrm>
          <a:noFill/>
        </p:spPr>
      </p:pic>
      <p:pic>
        <p:nvPicPr>
          <p:cNvPr id="11268" name="Picture 19" descr="StreptococcusPyogenes"/>
          <p:cNvPicPr>
            <a:picLocks noGrp="1" noChangeAspect="1" noChangeArrowheads="1"/>
          </p:cNvPicPr>
          <p:nvPr>
            <p:ph sz="quarter" idx="3"/>
          </p:nvPr>
        </p:nvPicPr>
        <p:blipFill>
          <a:blip r:embed="rId4" cstate="print"/>
          <a:srcRect/>
          <a:stretch>
            <a:fillRect/>
          </a:stretch>
        </p:blipFill>
        <p:spPr>
          <a:xfrm>
            <a:off x="6172200" y="0"/>
            <a:ext cx="2971800" cy="2917825"/>
          </a:xfrm>
          <a:noFill/>
        </p:spPr>
      </p:pic>
      <p:sp>
        <p:nvSpPr>
          <p:cNvPr id="11269" name="Oval 12"/>
          <p:cNvSpPr>
            <a:spLocks noChangeArrowheads="1"/>
          </p:cNvSpPr>
          <p:nvPr/>
        </p:nvSpPr>
        <p:spPr bwMode="auto">
          <a:xfrm>
            <a:off x="8077200" y="3276600"/>
            <a:ext cx="228600" cy="228600"/>
          </a:xfrm>
          <a:prstGeom prst="ellipse">
            <a:avLst/>
          </a:prstGeom>
          <a:solidFill>
            <a:srgbClr val="990099"/>
          </a:solidFill>
          <a:ln w="9525">
            <a:solidFill>
              <a:schemeClr val="tx1"/>
            </a:solidFill>
            <a:round/>
            <a:headEnd/>
            <a:tailEnd/>
          </a:ln>
        </p:spPr>
        <p:txBody>
          <a:bodyPr wrap="none" anchor="ctr"/>
          <a:lstStyle/>
          <a:p>
            <a:endParaRPr lang="en-US"/>
          </a:p>
        </p:txBody>
      </p:sp>
      <p:sp>
        <p:nvSpPr>
          <p:cNvPr id="11270" name="Oval 13"/>
          <p:cNvSpPr>
            <a:spLocks noChangeArrowheads="1"/>
          </p:cNvSpPr>
          <p:nvPr/>
        </p:nvSpPr>
        <p:spPr bwMode="auto">
          <a:xfrm>
            <a:off x="8305800" y="3276600"/>
            <a:ext cx="228600" cy="228600"/>
          </a:xfrm>
          <a:prstGeom prst="ellipse">
            <a:avLst/>
          </a:prstGeom>
          <a:solidFill>
            <a:srgbClr val="990099"/>
          </a:solidFill>
          <a:ln w="9525">
            <a:solidFill>
              <a:schemeClr val="tx1"/>
            </a:solidFill>
            <a:round/>
            <a:headEnd/>
            <a:tailEnd/>
          </a:ln>
        </p:spPr>
        <p:txBody>
          <a:bodyPr wrap="none" anchor="ctr"/>
          <a:lstStyle/>
          <a:p>
            <a:endParaRPr lang="en-US"/>
          </a:p>
        </p:txBody>
      </p:sp>
      <p:sp>
        <p:nvSpPr>
          <p:cNvPr id="11271" name="Oval 14"/>
          <p:cNvSpPr>
            <a:spLocks noChangeArrowheads="1"/>
          </p:cNvSpPr>
          <p:nvPr/>
        </p:nvSpPr>
        <p:spPr bwMode="auto">
          <a:xfrm>
            <a:off x="6477000" y="3276600"/>
            <a:ext cx="228600" cy="228600"/>
          </a:xfrm>
          <a:prstGeom prst="ellipse">
            <a:avLst/>
          </a:prstGeom>
          <a:solidFill>
            <a:srgbClr val="990099"/>
          </a:solidFill>
          <a:ln w="9525">
            <a:solidFill>
              <a:schemeClr val="tx1"/>
            </a:solidFill>
            <a:round/>
            <a:headEnd/>
            <a:tailEnd/>
          </a:ln>
        </p:spPr>
        <p:txBody>
          <a:bodyPr wrap="none" anchor="ctr"/>
          <a:lstStyle/>
          <a:p>
            <a:endParaRPr lang="en-US"/>
          </a:p>
        </p:txBody>
      </p:sp>
      <p:sp>
        <p:nvSpPr>
          <p:cNvPr id="11272" name="Oval 15"/>
          <p:cNvSpPr>
            <a:spLocks noChangeArrowheads="1"/>
          </p:cNvSpPr>
          <p:nvPr/>
        </p:nvSpPr>
        <p:spPr bwMode="auto">
          <a:xfrm>
            <a:off x="6705600" y="3200400"/>
            <a:ext cx="228600" cy="228600"/>
          </a:xfrm>
          <a:prstGeom prst="ellipse">
            <a:avLst/>
          </a:prstGeom>
          <a:solidFill>
            <a:srgbClr val="990099"/>
          </a:solidFill>
          <a:ln w="9525">
            <a:solidFill>
              <a:schemeClr val="tx1"/>
            </a:solidFill>
            <a:round/>
            <a:headEnd/>
            <a:tailEnd/>
          </a:ln>
        </p:spPr>
        <p:txBody>
          <a:bodyPr wrap="none" anchor="ctr"/>
          <a:lstStyle/>
          <a:p>
            <a:endParaRPr lang="en-US"/>
          </a:p>
        </p:txBody>
      </p:sp>
      <p:sp>
        <p:nvSpPr>
          <p:cNvPr id="11273" name="Oval 16"/>
          <p:cNvSpPr>
            <a:spLocks noChangeArrowheads="1"/>
          </p:cNvSpPr>
          <p:nvPr/>
        </p:nvSpPr>
        <p:spPr bwMode="auto">
          <a:xfrm>
            <a:off x="7162800" y="3276600"/>
            <a:ext cx="228600" cy="228600"/>
          </a:xfrm>
          <a:prstGeom prst="ellipse">
            <a:avLst/>
          </a:prstGeom>
          <a:solidFill>
            <a:srgbClr val="990099"/>
          </a:solidFill>
          <a:ln w="9525">
            <a:solidFill>
              <a:schemeClr val="tx1"/>
            </a:solidFill>
            <a:round/>
            <a:headEnd/>
            <a:tailEnd/>
          </a:ln>
        </p:spPr>
        <p:txBody>
          <a:bodyPr wrap="none" anchor="ctr"/>
          <a:lstStyle/>
          <a:p>
            <a:endParaRPr lang="en-US"/>
          </a:p>
        </p:txBody>
      </p:sp>
      <p:sp>
        <p:nvSpPr>
          <p:cNvPr id="11274" name="Oval 17"/>
          <p:cNvSpPr>
            <a:spLocks noChangeArrowheads="1"/>
          </p:cNvSpPr>
          <p:nvPr/>
        </p:nvSpPr>
        <p:spPr bwMode="auto">
          <a:xfrm>
            <a:off x="6934200" y="3276600"/>
            <a:ext cx="228600" cy="228600"/>
          </a:xfrm>
          <a:prstGeom prst="ellipse">
            <a:avLst/>
          </a:prstGeom>
          <a:solidFill>
            <a:srgbClr val="990099"/>
          </a:solidFill>
          <a:ln w="9525">
            <a:solidFill>
              <a:schemeClr val="tx1"/>
            </a:solidFill>
            <a:round/>
            <a:headEnd/>
            <a:tailEnd/>
          </a:ln>
        </p:spPr>
        <p:txBody>
          <a:bodyPr wrap="none" anchor="ctr"/>
          <a:lstStyle/>
          <a:p>
            <a:endParaRPr lang="en-US"/>
          </a:p>
        </p:txBody>
      </p:sp>
      <p:sp>
        <p:nvSpPr>
          <p:cNvPr id="11275" name="Oval 18"/>
          <p:cNvSpPr>
            <a:spLocks noChangeArrowheads="1"/>
          </p:cNvSpPr>
          <p:nvPr/>
        </p:nvSpPr>
        <p:spPr bwMode="auto">
          <a:xfrm>
            <a:off x="7391400" y="3352800"/>
            <a:ext cx="228600" cy="228600"/>
          </a:xfrm>
          <a:prstGeom prst="ellipse">
            <a:avLst/>
          </a:prstGeom>
          <a:solidFill>
            <a:srgbClr val="990099"/>
          </a:solidFill>
          <a:ln w="9525">
            <a:solidFill>
              <a:schemeClr val="tx1"/>
            </a:solidFill>
            <a:round/>
            <a:headEnd/>
            <a:tailEnd/>
          </a:ln>
        </p:spPr>
        <p:txBody>
          <a:bodyPr wrap="none" anchor="ctr"/>
          <a:lstStyle/>
          <a:p>
            <a:endParaRPr lang="en-US"/>
          </a:p>
        </p:txBody>
      </p:sp>
      <p:sp>
        <p:nvSpPr>
          <p:cNvPr id="11276" name="Text Box 20"/>
          <p:cNvSpPr txBox="1">
            <a:spLocks noChangeArrowheads="1"/>
          </p:cNvSpPr>
          <p:nvPr/>
        </p:nvSpPr>
        <p:spPr bwMode="auto">
          <a:xfrm>
            <a:off x="6324600" y="1752600"/>
            <a:ext cx="2590800" cy="336550"/>
          </a:xfrm>
          <a:prstGeom prst="rect">
            <a:avLst/>
          </a:prstGeom>
          <a:noFill/>
          <a:ln w="9525">
            <a:noFill/>
            <a:miter lim="800000"/>
            <a:headEnd/>
            <a:tailEnd/>
          </a:ln>
        </p:spPr>
        <p:txBody>
          <a:bodyPr>
            <a:spAutoFit/>
          </a:bodyPr>
          <a:lstStyle/>
          <a:p>
            <a:pPr algn="ctr">
              <a:spcBef>
                <a:spcPct val="50000"/>
              </a:spcBef>
            </a:pPr>
            <a:r>
              <a:rPr lang="en-US" sz="1600" i="1">
                <a:solidFill>
                  <a:srgbClr val="000066"/>
                </a:solidFill>
                <a:latin typeface="Comic Sans MS" pitchFamily="66" charset="0"/>
              </a:rPr>
              <a:t>Streptococcus</a:t>
            </a:r>
            <a:endParaRPr lang="en-US" sz="2400">
              <a:solidFill>
                <a:srgbClr val="000066"/>
              </a:solidFill>
              <a:latin typeface="Comic Sans MS" pitchFamily="66" charset="0"/>
            </a:endParaRPr>
          </a:p>
        </p:txBody>
      </p:sp>
      <p:sp>
        <p:nvSpPr>
          <p:cNvPr id="11277" name="Text Box 21"/>
          <p:cNvSpPr txBox="1">
            <a:spLocks noChangeArrowheads="1"/>
          </p:cNvSpPr>
          <p:nvPr/>
        </p:nvSpPr>
        <p:spPr bwMode="auto">
          <a:xfrm>
            <a:off x="0" y="6308725"/>
            <a:ext cx="3962400" cy="554038"/>
          </a:xfrm>
          <a:prstGeom prst="rect">
            <a:avLst/>
          </a:prstGeom>
          <a:noFill/>
          <a:ln w="9525">
            <a:noFill/>
            <a:miter lim="800000"/>
            <a:headEnd/>
            <a:tailEnd/>
          </a:ln>
        </p:spPr>
        <p:txBody>
          <a:bodyPr>
            <a:spAutoFit/>
          </a:bodyPr>
          <a:lstStyle/>
          <a:p>
            <a:pPr>
              <a:spcBef>
                <a:spcPct val="50000"/>
              </a:spcBef>
            </a:pPr>
            <a:r>
              <a:rPr lang="en-US" sz="1000"/>
              <a:t>Images: Scarlet fever strawberry tongue Public Health Image Library  (PHIL) # 5120; Streptococcus pyogenes, PHIL #2110; </a:t>
            </a:r>
            <a:r>
              <a:rPr lang="en-US" sz="1000">
                <a:hlinkClick r:id="rId5"/>
              </a:rPr>
              <a:t>Necrotizing fasciitis</a:t>
            </a:r>
            <a:r>
              <a:rPr lang="en-US" sz="1000"/>
              <a:t>, Smuszkiewicz, Trojanowska &amp; Tomczak. </a:t>
            </a:r>
          </a:p>
        </p:txBody>
      </p:sp>
      <p:pic>
        <p:nvPicPr>
          <p:cNvPr id="11279" name="Picture 2"/>
          <p:cNvPicPr>
            <a:picLocks noChangeAspect="1"/>
          </p:cNvPicPr>
          <p:nvPr/>
        </p:nvPicPr>
        <p:blipFill>
          <a:blip r:embed="rId6" cstate="print"/>
          <a:srcRect/>
          <a:stretch>
            <a:fillRect/>
          </a:stretch>
        </p:blipFill>
        <p:spPr bwMode="auto">
          <a:xfrm>
            <a:off x="152400" y="158750"/>
            <a:ext cx="1295400" cy="1762125"/>
          </a:xfrm>
          <a:prstGeom prst="rect">
            <a:avLst/>
          </a:prstGeom>
          <a:noFill/>
          <a:ln w="9525">
            <a:noFill/>
            <a:miter lim="800000"/>
            <a:headEnd/>
            <a:tailEnd/>
          </a:ln>
        </p:spPr>
      </p:pic>
      <p:sp>
        <p:nvSpPr>
          <p:cNvPr id="11280" name="Text Box 5"/>
          <p:cNvSpPr txBox="1">
            <a:spLocks noChangeArrowheads="1"/>
          </p:cNvSpPr>
          <p:nvPr/>
        </p:nvSpPr>
        <p:spPr bwMode="auto">
          <a:xfrm>
            <a:off x="3803650" y="6613525"/>
            <a:ext cx="5334000" cy="244475"/>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From the  </a:t>
            </a:r>
            <a:r>
              <a:rPr lang="en-US" sz="1000">
                <a:latin typeface="Comic Sans MS" pitchFamily="66" charset="0"/>
                <a:hlinkClick r:id="rId7"/>
              </a:rPr>
              <a:t>Virtual Microbiology Classroom</a:t>
            </a:r>
            <a:r>
              <a:rPr lang="en-US" sz="1000">
                <a:latin typeface="Comic Sans MS" pitchFamily="66" charset="0"/>
              </a:rPr>
              <a:t> on </a:t>
            </a:r>
            <a:r>
              <a:rPr lang="en-US" sz="1000">
                <a:latin typeface="Comic Sans MS" pitchFamily="66" charset="0"/>
                <a:hlinkClick r:id="rId8"/>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228600"/>
            <a:ext cx="8229600" cy="1143000"/>
          </a:xfrm>
        </p:spPr>
        <p:txBody>
          <a:bodyPr/>
          <a:lstStyle/>
          <a:p>
            <a:pPr algn="l" eaLnBrk="1" hangingPunct="1"/>
            <a:r>
              <a:rPr lang="en-US" sz="3600" b="1" dirty="0" smtClean="0">
                <a:solidFill>
                  <a:schemeClr val="folHlink"/>
                </a:solidFill>
                <a:latin typeface="Comic Sans MS" pitchFamily="66" charset="0"/>
              </a:rPr>
              <a:t>Germ Theory of Disease</a:t>
            </a:r>
            <a:r>
              <a:rPr lang="en-US" sz="3200" b="1" dirty="0" smtClean="0">
                <a:solidFill>
                  <a:schemeClr val="folHlink"/>
                </a:solidFill>
                <a:latin typeface="Comic Sans MS" pitchFamily="66" charset="0"/>
              </a:rPr>
              <a:t> </a:t>
            </a:r>
            <a:br>
              <a:rPr lang="en-US" sz="3200" b="1" dirty="0" smtClean="0">
                <a:solidFill>
                  <a:schemeClr val="folHlink"/>
                </a:solidFill>
                <a:latin typeface="Comic Sans MS" pitchFamily="66" charset="0"/>
              </a:rPr>
            </a:br>
            <a:r>
              <a:rPr lang="en-US" sz="1200" b="1" dirty="0" smtClean="0">
                <a:latin typeface="Comic Sans MS" pitchFamily="66" charset="0"/>
              </a:rPr>
              <a:t/>
            </a:r>
            <a:br>
              <a:rPr lang="en-US" sz="1200" b="1" dirty="0" smtClean="0">
                <a:latin typeface="Comic Sans MS" pitchFamily="66" charset="0"/>
              </a:rPr>
            </a:br>
            <a:r>
              <a:rPr lang="en-US" sz="2000" dirty="0" smtClean="0">
                <a:latin typeface="Comic Sans MS" pitchFamily="66" charset="0"/>
              </a:rPr>
              <a:t>Dr. </a:t>
            </a:r>
            <a:r>
              <a:rPr lang="en-US" sz="2000" dirty="0" err="1" smtClean="0">
                <a:latin typeface="Comic Sans MS" pitchFamily="66" charset="0"/>
              </a:rPr>
              <a:t>Snow_John</a:t>
            </a:r>
            <a:r>
              <a:rPr lang="en-US" sz="2000" dirty="0" smtClean="0">
                <a:latin typeface="Comic Sans MS" pitchFamily="66" charset="0"/>
              </a:rPr>
              <a:t>______ : Investigation of __Cholera</a:t>
            </a:r>
          </a:p>
        </p:txBody>
      </p:sp>
      <p:sp>
        <p:nvSpPr>
          <p:cNvPr id="12291" name="Rectangle 3"/>
          <p:cNvSpPr>
            <a:spLocks noGrp="1" noChangeArrowheads="1"/>
          </p:cNvSpPr>
          <p:nvPr>
            <p:ph type="body" sz="half" idx="1"/>
          </p:nvPr>
        </p:nvSpPr>
        <p:spPr>
          <a:xfrm>
            <a:off x="304800" y="1676400"/>
            <a:ext cx="4572000" cy="5181600"/>
          </a:xfrm>
        </p:spPr>
        <p:txBody>
          <a:bodyPr/>
          <a:lstStyle/>
          <a:p>
            <a:pPr eaLnBrk="1" hangingPunct="1">
              <a:lnSpc>
                <a:spcPct val="90000"/>
              </a:lnSpc>
              <a:buFont typeface="Wingdings" pitchFamily="2" charset="2"/>
              <a:buChar char="Ø"/>
            </a:pPr>
            <a:r>
              <a:rPr lang="en-US" sz="1400" dirty="0" smtClean="0">
                <a:latin typeface="Comic Sans MS" pitchFamily="66" charset="0"/>
              </a:rPr>
              <a:t>Played key role in setting standards for good public hygiene and preventing spread of infectious disease. </a:t>
            </a:r>
          </a:p>
          <a:p>
            <a:pPr eaLnBrk="1" hangingPunct="1">
              <a:lnSpc>
                <a:spcPct val="90000"/>
              </a:lnSpc>
              <a:buFont typeface="Wingdings" pitchFamily="2" charset="2"/>
              <a:buChar char="Ø"/>
            </a:pPr>
            <a:endParaRPr lang="en-US" sz="1600" dirty="0" smtClean="0">
              <a:latin typeface="Comic Sans MS" pitchFamily="66" charset="0"/>
            </a:endParaRPr>
          </a:p>
          <a:p>
            <a:pPr eaLnBrk="1" hangingPunct="1">
              <a:lnSpc>
                <a:spcPct val="90000"/>
              </a:lnSpc>
              <a:buFont typeface="Wingdings" pitchFamily="2" charset="2"/>
              <a:buChar char="Ø"/>
            </a:pPr>
            <a:r>
              <a:rPr lang="en-US" sz="1400" dirty="0" smtClean="0">
                <a:latin typeface="Comic Sans MS" pitchFamily="66" charset="0"/>
              </a:rPr>
              <a:t>Snow skeptic of the then-dominant “miasma theory” (disease caused by bad air).</a:t>
            </a:r>
          </a:p>
          <a:p>
            <a:pPr eaLnBrk="1" hangingPunct="1">
              <a:lnSpc>
                <a:spcPct val="90000"/>
              </a:lnSpc>
              <a:buFont typeface="Wingdings" pitchFamily="2" charset="2"/>
              <a:buChar char="Ø"/>
            </a:pPr>
            <a:endParaRPr lang="en-US" sz="1400" dirty="0" smtClean="0">
              <a:latin typeface="Comic Sans MS" pitchFamily="66" charset="0"/>
            </a:endParaRPr>
          </a:p>
          <a:p>
            <a:pPr eaLnBrk="1" hangingPunct="1">
              <a:lnSpc>
                <a:spcPct val="90000"/>
              </a:lnSpc>
              <a:buFont typeface="Wingdings" pitchFamily="2" charset="2"/>
              <a:buChar char="Ø"/>
            </a:pPr>
            <a:r>
              <a:rPr lang="en-US" sz="1400" dirty="0" smtClean="0">
                <a:latin typeface="Comic Sans MS" pitchFamily="66" charset="0"/>
              </a:rPr>
              <a:t>Believed cholera transmitted by water contaminated with waste of other cholera sufferers. </a:t>
            </a:r>
          </a:p>
          <a:p>
            <a:pPr eaLnBrk="1" hangingPunct="1">
              <a:lnSpc>
                <a:spcPct val="90000"/>
              </a:lnSpc>
              <a:buFont typeface="Wingdings" pitchFamily="2" charset="2"/>
              <a:buChar char="Ø"/>
            </a:pPr>
            <a:endParaRPr lang="en-US" sz="1400" dirty="0" smtClean="0">
              <a:latin typeface="Comic Sans MS" pitchFamily="66" charset="0"/>
            </a:endParaRPr>
          </a:p>
          <a:p>
            <a:pPr eaLnBrk="1" hangingPunct="1">
              <a:lnSpc>
                <a:spcPct val="90000"/>
              </a:lnSpc>
              <a:buFont typeface="Wingdings" pitchFamily="2" charset="2"/>
              <a:buChar char="Ø"/>
            </a:pPr>
            <a:r>
              <a:rPr lang="en-US" sz="1400" dirty="0" smtClean="0">
                <a:latin typeface="Comic Sans MS" pitchFamily="66" charset="0"/>
              </a:rPr>
              <a:t> Mapped occurrence of cholera cases during epidemic in London and found cases centered around a specific public water supply. </a:t>
            </a:r>
          </a:p>
          <a:p>
            <a:pPr eaLnBrk="1" hangingPunct="1">
              <a:lnSpc>
                <a:spcPct val="90000"/>
              </a:lnSpc>
              <a:buFont typeface="Wingdings" pitchFamily="2" charset="2"/>
              <a:buChar char="Ø"/>
            </a:pPr>
            <a:endParaRPr lang="en-US" sz="1400" dirty="0" smtClean="0">
              <a:latin typeface="Comic Sans MS" pitchFamily="66" charset="0"/>
            </a:endParaRPr>
          </a:p>
          <a:p>
            <a:pPr eaLnBrk="1" hangingPunct="1">
              <a:lnSpc>
                <a:spcPct val="90000"/>
              </a:lnSpc>
              <a:buFont typeface="Wingdings" pitchFamily="2" charset="2"/>
              <a:buChar char="Ø"/>
            </a:pPr>
            <a:r>
              <a:rPr lang="en-US" sz="1400" dirty="0" smtClean="0">
                <a:latin typeface="Comic Sans MS" pitchFamily="66" charset="0"/>
              </a:rPr>
              <a:t>Asked city  of London to dismantle the pump.</a:t>
            </a:r>
          </a:p>
          <a:p>
            <a:pPr eaLnBrk="1" hangingPunct="1">
              <a:lnSpc>
                <a:spcPct val="90000"/>
              </a:lnSpc>
              <a:buFont typeface="Wingdings" pitchFamily="2" charset="2"/>
              <a:buChar char="Ø"/>
            </a:pPr>
            <a:endParaRPr lang="en-US" sz="1400" i="1" dirty="0" smtClean="0">
              <a:latin typeface="Comic Sans MS" pitchFamily="66" charset="0"/>
            </a:endParaRPr>
          </a:p>
          <a:p>
            <a:pPr eaLnBrk="1" hangingPunct="1">
              <a:lnSpc>
                <a:spcPct val="90000"/>
              </a:lnSpc>
              <a:buFont typeface="Wingdings" pitchFamily="2" charset="2"/>
              <a:buChar char="Ø"/>
            </a:pPr>
            <a:endParaRPr lang="en-US" sz="1400" i="1" dirty="0" smtClean="0">
              <a:latin typeface="Comic Sans MS" pitchFamily="66" charset="0"/>
            </a:endParaRPr>
          </a:p>
          <a:p>
            <a:pPr eaLnBrk="1" hangingPunct="1">
              <a:lnSpc>
                <a:spcPct val="90000"/>
              </a:lnSpc>
              <a:buFont typeface="Wingdings" pitchFamily="2" charset="2"/>
              <a:buChar char="Ø"/>
            </a:pPr>
            <a:r>
              <a:rPr lang="en-US" sz="1400" b="1" i="1" dirty="0" smtClean="0">
                <a:latin typeface="Comic Sans MS" pitchFamily="66" charset="0"/>
              </a:rPr>
              <a:t>Q:</a:t>
            </a:r>
            <a:r>
              <a:rPr lang="en-US" sz="1400" i="1" dirty="0" smtClean="0">
                <a:latin typeface="Comic Sans MS" pitchFamily="66" charset="0"/>
              </a:rPr>
              <a:t> What do you think happened once water pump was dismantled?</a:t>
            </a:r>
            <a:endParaRPr lang="en-US" sz="1600" i="1" dirty="0" smtClean="0">
              <a:latin typeface="Comic Sans MS" pitchFamily="66" charset="0"/>
            </a:endParaRPr>
          </a:p>
          <a:p>
            <a:pPr eaLnBrk="1" hangingPunct="1">
              <a:lnSpc>
                <a:spcPct val="90000"/>
              </a:lnSpc>
            </a:pPr>
            <a:endParaRPr lang="en-US" sz="1600" i="1" dirty="0" smtClean="0">
              <a:latin typeface="Comic Sans MS" pitchFamily="66" charset="0"/>
            </a:endParaRPr>
          </a:p>
          <a:p>
            <a:pPr eaLnBrk="1" hangingPunct="1">
              <a:lnSpc>
                <a:spcPct val="80000"/>
              </a:lnSpc>
            </a:pPr>
            <a:endParaRPr lang="en-US" sz="2000" dirty="0" smtClean="0"/>
          </a:p>
        </p:txBody>
      </p:sp>
      <p:pic>
        <p:nvPicPr>
          <p:cNvPr id="12293" name="Picture 18" descr="Image:John Snow.jpg"/>
          <p:cNvPicPr>
            <a:picLocks noGrp="1" noChangeAspect="1" noChangeArrowheads="1"/>
          </p:cNvPicPr>
          <p:nvPr>
            <p:ph sz="quarter" idx="2"/>
          </p:nvPr>
        </p:nvPicPr>
        <p:blipFill>
          <a:blip r:embed="rId3" cstate="print"/>
          <a:srcRect/>
          <a:stretch>
            <a:fillRect/>
          </a:stretch>
        </p:blipFill>
        <p:spPr>
          <a:xfrm>
            <a:off x="6705600" y="228600"/>
            <a:ext cx="2141538" cy="2286000"/>
          </a:xfrm>
          <a:noFill/>
        </p:spPr>
      </p:pic>
      <p:pic>
        <p:nvPicPr>
          <p:cNvPr id="12292" name="Picture 8" descr="Image:Snow-cholera-map-1.jpg">
            <a:hlinkClick r:id="rId4"/>
          </p:cNvPr>
          <p:cNvPicPr>
            <a:picLocks noGrp="1" noChangeAspect="1" noChangeArrowheads="1"/>
          </p:cNvPicPr>
          <p:nvPr>
            <p:ph sz="quarter" idx="3"/>
          </p:nvPr>
        </p:nvPicPr>
        <p:blipFill>
          <a:blip r:embed="rId5" cstate="print"/>
          <a:srcRect/>
          <a:stretch>
            <a:fillRect/>
          </a:stretch>
        </p:blipFill>
        <p:spPr>
          <a:xfrm>
            <a:off x="5257800" y="2667000"/>
            <a:ext cx="3716338" cy="3775075"/>
          </a:xfrm>
        </p:spPr>
      </p:pic>
      <p:sp>
        <p:nvSpPr>
          <p:cNvPr id="12294" name="Text Box 19"/>
          <p:cNvSpPr txBox="1">
            <a:spLocks noChangeArrowheads="1"/>
          </p:cNvSpPr>
          <p:nvPr/>
        </p:nvSpPr>
        <p:spPr bwMode="auto">
          <a:xfrm>
            <a:off x="0" y="6461125"/>
            <a:ext cx="3429000" cy="3968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Images: </a:t>
            </a:r>
            <a:r>
              <a:rPr lang="en-US" sz="1000">
                <a:latin typeface="Comic Sans MS" pitchFamily="66" charset="0"/>
                <a:hlinkClick r:id="rId6"/>
              </a:rPr>
              <a:t>Snow’s map of London</a:t>
            </a:r>
            <a:r>
              <a:rPr lang="en-US" sz="1000">
                <a:latin typeface="Comic Sans MS" pitchFamily="66" charset="0"/>
              </a:rPr>
              <a:t>, published by C.F. Cheffins, 1854;. </a:t>
            </a:r>
            <a:r>
              <a:rPr lang="en-US" sz="1000">
                <a:latin typeface="Comic Sans MS" pitchFamily="66" charset="0"/>
                <a:hlinkClick r:id="rId7"/>
              </a:rPr>
              <a:t>John Snow</a:t>
            </a:r>
            <a:r>
              <a:rPr lang="en-US" sz="1000">
                <a:latin typeface="Comic Sans MS" pitchFamily="66" charset="0"/>
              </a:rPr>
              <a:t>, 1813-1858, Wiki</a:t>
            </a:r>
          </a:p>
        </p:txBody>
      </p:sp>
      <p:sp>
        <p:nvSpPr>
          <p:cNvPr id="12295" name="Text Box 21"/>
          <p:cNvSpPr txBox="1">
            <a:spLocks noChangeArrowheads="1"/>
          </p:cNvSpPr>
          <p:nvPr/>
        </p:nvSpPr>
        <p:spPr bwMode="auto">
          <a:xfrm>
            <a:off x="6705600" y="304800"/>
            <a:ext cx="1143000" cy="244475"/>
          </a:xfrm>
          <a:prstGeom prst="rect">
            <a:avLst/>
          </a:prstGeom>
          <a:noFill/>
          <a:ln w="9525">
            <a:noFill/>
            <a:miter lim="800000"/>
            <a:headEnd/>
            <a:tailEnd/>
          </a:ln>
        </p:spPr>
        <p:txBody>
          <a:bodyPr>
            <a:spAutoFit/>
          </a:bodyPr>
          <a:lstStyle/>
          <a:p>
            <a:pPr algn="ctr">
              <a:spcBef>
                <a:spcPct val="50000"/>
              </a:spcBef>
            </a:pPr>
            <a:r>
              <a:rPr lang="en-US" sz="1000" b="1">
                <a:solidFill>
                  <a:schemeClr val="bg1"/>
                </a:solidFill>
                <a:latin typeface="Comic Sans MS" pitchFamily="66" charset="0"/>
              </a:rPr>
              <a:t>1813 - 1858</a:t>
            </a:r>
          </a:p>
        </p:txBody>
      </p:sp>
      <p:sp>
        <p:nvSpPr>
          <p:cNvPr id="12296" name="Text Box 5"/>
          <p:cNvSpPr txBox="1">
            <a:spLocks noChangeArrowheads="1"/>
          </p:cNvSpPr>
          <p:nvPr/>
        </p:nvSpPr>
        <p:spPr bwMode="auto">
          <a:xfrm>
            <a:off x="3810000" y="6608763"/>
            <a:ext cx="5334000" cy="244475"/>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From the  </a:t>
            </a:r>
            <a:r>
              <a:rPr lang="en-US" sz="1000">
                <a:latin typeface="Comic Sans MS" pitchFamily="66" charset="0"/>
                <a:hlinkClick r:id="rId8"/>
              </a:rPr>
              <a:t>Virtual Microbiology Classroom</a:t>
            </a:r>
            <a:r>
              <a:rPr lang="en-US" sz="1000">
                <a:latin typeface="Comic Sans MS" pitchFamily="66" charset="0"/>
              </a:rPr>
              <a:t> on </a:t>
            </a:r>
            <a:r>
              <a:rPr lang="en-US" sz="1000">
                <a:latin typeface="Comic Sans MS" pitchFamily="66" charset="0"/>
                <a:hlinkClick r:id="rId9"/>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GB" smtClean="0"/>
              <a:t>Definition</a:t>
            </a:r>
          </a:p>
        </p:txBody>
      </p:sp>
      <p:sp>
        <p:nvSpPr>
          <p:cNvPr id="6147" name="Rectangle 3"/>
          <p:cNvSpPr>
            <a:spLocks noGrp="1" noChangeArrowheads="1"/>
          </p:cNvSpPr>
          <p:nvPr>
            <p:ph idx="1"/>
          </p:nvPr>
        </p:nvSpPr>
        <p:spPr/>
        <p:txBody>
          <a:bodyPr/>
          <a:lstStyle/>
          <a:p>
            <a:pPr eaLnBrk="1" hangingPunct="1"/>
            <a:r>
              <a:rPr lang="en-GB" smtClean="0"/>
              <a:t>Living things too small to be seen with unaided eye are called micro-organisms.</a:t>
            </a:r>
          </a:p>
          <a:p>
            <a:pPr eaLnBrk="1" hangingPunct="1"/>
            <a:endParaRPr lang="en-GB" smtClean="0"/>
          </a:p>
          <a:p>
            <a:pPr eaLnBrk="1" hangingPunct="1"/>
            <a:endParaRPr lang="en-GB" smtClean="0"/>
          </a:p>
          <a:p>
            <a:pPr eaLnBrk="1" hangingPunct="1"/>
            <a:r>
              <a:rPr lang="en-GB" smtClean="0"/>
              <a:t>Forms of ‘life’ studied under microbiology are those which (mostly) cannot be seen without the aid of a microscope.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229600" cy="715962"/>
          </a:xfrm>
        </p:spPr>
        <p:txBody>
          <a:bodyPr/>
          <a:lstStyle/>
          <a:p>
            <a:pPr algn="r" eaLnBrk="1" hangingPunct="1"/>
            <a:r>
              <a:rPr lang="en-US" sz="3200" b="1" smtClean="0">
                <a:solidFill>
                  <a:srgbClr val="993300"/>
                </a:solidFill>
                <a:latin typeface="Comic Sans MS" pitchFamily="66" charset="0"/>
              </a:rPr>
              <a:t>__________</a:t>
            </a:r>
            <a:r>
              <a:rPr lang="en-US" sz="3200" smtClean="0"/>
              <a:t>        </a:t>
            </a:r>
            <a:endParaRPr lang="en-US" sz="1800" i="1" smtClean="0"/>
          </a:p>
        </p:txBody>
      </p:sp>
      <p:pic>
        <p:nvPicPr>
          <p:cNvPr id="13317" name="Picture 11" descr="vibrioCholeraePHIL5324"/>
          <p:cNvPicPr>
            <a:picLocks noGrp="1" noChangeAspect="1" noChangeArrowheads="1"/>
          </p:cNvPicPr>
          <p:nvPr>
            <p:ph sz="half" idx="1"/>
          </p:nvPr>
        </p:nvPicPr>
        <p:blipFill>
          <a:blip r:embed="rId3" cstate="print">
            <a:lum bright="70000" contrast="-76000"/>
          </a:blip>
          <a:stretch>
            <a:fillRect/>
          </a:stretch>
        </p:blipFill>
        <p:spPr>
          <a:xfrm>
            <a:off x="1675739" y="3022710"/>
            <a:ext cx="1601521" cy="2019080"/>
          </a:xfrm>
          <a:noFill/>
        </p:spPr>
      </p:pic>
      <p:pic>
        <p:nvPicPr>
          <p:cNvPr id="12291" name="Picture 5" descr="CholeraGrimReaper"/>
          <p:cNvPicPr>
            <a:picLocks noGrp="1" noChangeAspect="1" noChangeArrowheads="1"/>
          </p:cNvPicPr>
          <p:nvPr>
            <p:ph sz="half" idx="2"/>
          </p:nvPr>
        </p:nvPicPr>
        <p:blipFill>
          <a:blip r:embed="rId4" cstate="print"/>
          <a:srcRect/>
          <a:stretch>
            <a:fillRect/>
          </a:stretch>
        </p:blipFill>
        <p:spPr>
          <a:xfrm rot="21237033">
            <a:off x="685800" y="1371600"/>
            <a:ext cx="3190875" cy="4591050"/>
          </a:xfrm>
          <a:ln w="127000" cap="sq">
            <a:solidFill>
              <a:srgbClr val="000000"/>
            </a:solidFill>
          </a:ln>
          <a:effectLst>
            <a:outerShdw blurRad="57150" dist="50800" dir="2700000" algn="tl" rotWithShape="0">
              <a:srgbClr val="000000">
                <a:alpha val="40000"/>
              </a:srgbClr>
            </a:outerShdw>
          </a:effectLst>
          <a:extLst/>
        </p:spPr>
      </p:pic>
      <p:sp>
        <p:nvSpPr>
          <p:cNvPr id="13316" name="Rectangle 8"/>
          <p:cNvSpPr>
            <a:spLocks noChangeArrowheads="1"/>
          </p:cNvSpPr>
          <p:nvPr/>
        </p:nvSpPr>
        <p:spPr bwMode="auto">
          <a:xfrm>
            <a:off x="381000" y="152400"/>
            <a:ext cx="8229600" cy="715963"/>
          </a:xfrm>
          <a:prstGeom prst="rect">
            <a:avLst/>
          </a:prstGeom>
          <a:noFill/>
          <a:ln w="9525">
            <a:noFill/>
            <a:miter lim="800000"/>
            <a:headEnd/>
            <a:tailEnd/>
          </a:ln>
        </p:spPr>
        <p:txBody>
          <a:bodyPr anchor="ctr"/>
          <a:lstStyle/>
          <a:p>
            <a:r>
              <a:rPr lang="en-US" sz="3600">
                <a:solidFill>
                  <a:schemeClr val="tx2"/>
                </a:solidFill>
                <a:latin typeface="Jokerman" pitchFamily="82" charset="0"/>
              </a:rPr>
              <a:t>Disease,</a:t>
            </a:r>
            <a:r>
              <a:rPr lang="en-US" sz="4000">
                <a:solidFill>
                  <a:schemeClr val="tx2"/>
                </a:solidFill>
                <a:latin typeface="Jokerman" pitchFamily="82" charset="0"/>
              </a:rPr>
              <a:t> </a:t>
            </a:r>
            <a:r>
              <a:rPr lang="en-US" sz="3600">
                <a:solidFill>
                  <a:schemeClr val="tx2"/>
                </a:solidFill>
                <a:latin typeface="Curlz MT" pitchFamily="82" charset="0"/>
              </a:rPr>
              <a:t>Please!</a:t>
            </a:r>
          </a:p>
        </p:txBody>
      </p:sp>
      <p:sp>
        <p:nvSpPr>
          <p:cNvPr id="13318" name="Text Box 13"/>
          <p:cNvSpPr txBox="1">
            <a:spLocks noChangeArrowheads="1"/>
          </p:cNvSpPr>
          <p:nvPr/>
        </p:nvSpPr>
        <p:spPr bwMode="auto">
          <a:xfrm>
            <a:off x="4495800" y="1371600"/>
            <a:ext cx="4419600" cy="4800600"/>
          </a:xfrm>
          <a:prstGeom prst="rect">
            <a:avLst/>
          </a:prstGeom>
          <a:noFill/>
          <a:ln w="9525">
            <a:noFill/>
            <a:miter lim="800000"/>
            <a:headEnd/>
            <a:tailEnd/>
          </a:ln>
        </p:spPr>
        <p:txBody>
          <a:bodyPr>
            <a:spAutoFit/>
          </a:bodyPr>
          <a:lstStyle/>
          <a:p>
            <a:pPr>
              <a:spcBef>
                <a:spcPct val="50000"/>
              </a:spcBef>
            </a:pPr>
            <a:r>
              <a:rPr lang="en-US">
                <a:latin typeface="Comic Sans MS" pitchFamily="66" charset="0"/>
              </a:rPr>
              <a:t>• </a:t>
            </a:r>
            <a:r>
              <a:rPr lang="en-US" sz="1400">
                <a:latin typeface="Comic Sans MS" pitchFamily="66" charset="0"/>
              </a:rPr>
              <a:t>Infectious gastroenteritis caused by the </a:t>
            </a:r>
            <a:r>
              <a:rPr lang="en-US" sz="1400" b="1">
                <a:solidFill>
                  <a:srgbClr val="FF0066"/>
                </a:solidFill>
                <a:latin typeface="Comic Sans MS" pitchFamily="66" charset="0"/>
              </a:rPr>
              <a:t>Gram -</a:t>
            </a:r>
            <a:r>
              <a:rPr lang="en-US" sz="1400">
                <a:latin typeface="Comic Sans MS" pitchFamily="66" charset="0"/>
              </a:rPr>
              <a:t> bacterium </a:t>
            </a:r>
            <a:r>
              <a:rPr lang="en-US" sz="1400" i="1">
                <a:latin typeface="Comic Sans MS" pitchFamily="66" charset="0"/>
              </a:rPr>
              <a:t>Vibrio cholerae</a:t>
            </a:r>
            <a:r>
              <a:rPr lang="en-US" sz="1400">
                <a:latin typeface="Comic Sans MS" pitchFamily="66" charset="0"/>
              </a:rPr>
              <a:t>. </a:t>
            </a:r>
          </a:p>
          <a:p>
            <a:pPr>
              <a:spcBef>
                <a:spcPct val="50000"/>
              </a:spcBef>
            </a:pPr>
            <a:endParaRPr lang="en-US" sz="800">
              <a:latin typeface="Comic Sans MS" pitchFamily="66" charset="0"/>
            </a:endParaRPr>
          </a:p>
          <a:p>
            <a:pPr>
              <a:spcBef>
                <a:spcPct val="50000"/>
              </a:spcBef>
            </a:pPr>
            <a:r>
              <a:rPr lang="en-US">
                <a:latin typeface="Comic Sans MS" pitchFamily="66" charset="0"/>
              </a:rPr>
              <a:t>• </a:t>
            </a:r>
            <a:r>
              <a:rPr lang="en-US" sz="1400">
                <a:latin typeface="Comic Sans MS" pitchFamily="66" charset="0"/>
              </a:rPr>
              <a:t>Transmission occurs through ingesting contaminated water or food. </a:t>
            </a:r>
          </a:p>
          <a:p>
            <a:pPr>
              <a:spcBef>
                <a:spcPct val="50000"/>
              </a:spcBef>
            </a:pPr>
            <a:endParaRPr lang="en-US" sz="900">
              <a:latin typeface="Comic Sans MS" pitchFamily="66" charset="0"/>
            </a:endParaRPr>
          </a:p>
          <a:p>
            <a:pPr>
              <a:spcBef>
                <a:spcPct val="50000"/>
              </a:spcBef>
            </a:pPr>
            <a:r>
              <a:rPr lang="en-US">
                <a:latin typeface="Comic Sans MS" pitchFamily="66" charset="0"/>
              </a:rPr>
              <a:t>• </a:t>
            </a:r>
            <a:r>
              <a:rPr lang="en-US" sz="1400">
                <a:latin typeface="Comic Sans MS" pitchFamily="66" charset="0"/>
              </a:rPr>
              <a:t>Action on mucosal epithelium lining of the small intestine responsible for the characteristic massive diarrhea. </a:t>
            </a:r>
          </a:p>
          <a:p>
            <a:pPr>
              <a:spcBef>
                <a:spcPct val="50000"/>
              </a:spcBef>
            </a:pPr>
            <a:endParaRPr lang="en-US" sz="900">
              <a:latin typeface="Comic Sans MS" pitchFamily="66" charset="0"/>
            </a:endParaRPr>
          </a:p>
          <a:p>
            <a:pPr>
              <a:spcBef>
                <a:spcPct val="50000"/>
              </a:spcBef>
            </a:pPr>
            <a:r>
              <a:rPr lang="en-US">
                <a:latin typeface="Comic Sans MS" pitchFamily="66" charset="0"/>
              </a:rPr>
              <a:t>• </a:t>
            </a:r>
            <a:r>
              <a:rPr lang="en-US" sz="1400">
                <a:latin typeface="Comic Sans MS" pitchFamily="66" charset="0"/>
              </a:rPr>
              <a:t>One of the most rapidly fatal illnesses known. </a:t>
            </a:r>
          </a:p>
          <a:p>
            <a:pPr>
              <a:spcBef>
                <a:spcPct val="50000"/>
              </a:spcBef>
            </a:pPr>
            <a:endParaRPr lang="en-US" sz="1400">
              <a:latin typeface="Comic Sans MS" pitchFamily="66" charset="0"/>
            </a:endParaRPr>
          </a:p>
          <a:p>
            <a:pPr>
              <a:spcBef>
                <a:spcPct val="50000"/>
              </a:spcBef>
              <a:buFontTx/>
              <a:buChar char="•"/>
            </a:pPr>
            <a:r>
              <a:rPr lang="en-US" sz="1400">
                <a:latin typeface="Comic Sans MS" pitchFamily="66" charset="0"/>
              </a:rPr>
              <a:t>  Progresses from first liquid stool to shock in 4 to 12 hours, with death quickly following without rehydration treatment.</a:t>
            </a:r>
          </a:p>
          <a:p>
            <a:pPr>
              <a:spcBef>
                <a:spcPct val="50000"/>
              </a:spcBef>
              <a:buFontTx/>
              <a:buChar char="•"/>
            </a:pPr>
            <a:endParaRPr lang="en-US" sz="1400">
              <a:latin typeface="Comic Sans MS" pitchFamily="66" charset="0"/>
            </a:endParaRPr>
          </a:p>
          <a:p>
            <a:pPr>
              <a:spcBef>
                <a:spcPct val="50000"/>
              </a:spcBef>
              <a:buFontTx/>
              <a:buChar char="•"/>
            </a:pPr>
            <a:r>
              <a:rPr lang="en-US" sz="1400" b="1">
                <a:solidFill>
                  <a:srgbClr val="FF0066"/>
                </a:solidFill>
                <a:latin typeface="Comic Sans MS" pitchFamily="66" charset="0"/>
              </a:rPr>
              <a:t> </a:t>
            </a:r>
            <a:r>
              <a:rPr lang="en-US" sz="1400" b="1" i="1">
                <a:solidFill>
                  <a:srgbClr val="FF0066"/>
                </a:solidFill>
                <a:latin typeface="Comic Sans MS" pitchFamily="66" charset="0"/>
              </a:rPr>
              <a:t>Read excerpt form “The Dress Lodger” p.114</a:t>
            </a:r>
          </a:p>
        </p:txBody>
      </p:sp>
      <p:sp>
        <p:nvSpPr>
          <p:cNvPr id="13319" name="Text Box 14"/>
          <p:cNvSpPr txBox="1">
            <a:spLocks noChangeArrowheads="1"/>
          </p:cNvSpPr>
          <p:nvPr/>
        </p:nvSpPr>
        <p:spPr bwMode="auto">
          <a:xfrm>
            <a:off x="0" y="6457950"/>
            <a:ext cx="3352800" cy="400050"/>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Image: </a:t>
            </a:r>
            <a:r>
              <a:rPr lang="en-US" sz="1000">
                <a:latin typeface="Comic Sans MS" pitchFamily="66" charset="0"/>
                <a:hlinkClick r:id="rId5"/>
              </a:rPr>
              <a:t>Drawing of Death Bringing Cholera </a:t>
            </a:r>
            <a:r>
              <a:rPr lang="en-US" sz="1000">
                <a:latin typeface="Comic Sans MS" pitchFamily="66" charset="0"/>
              </a:rPr>
              <a:t>in Le Petit Journal, circa 1912; Vibrio cholerae, </a:t>
            </a:r>
            <a:r>
              <a:rPr lang="en-US" sz="1000">
                <a:latin typeface="Comic Sans MS" pitchFamily="66" charset="0"/>
                <a:hlinkClick r:id="rId6"/>
              </a:rPr>
              <a:t>PHIL</a:t>
            </a:r>
            <a:r>
              <a:rPr lang="en-US" sz="1000">
                <a:latin typeface="Comic Sans MS" pitchFamily="66" charset="0"/>
              </a:rPr>
              <a:t> #5324</a:t>
            </a:r>
          </a:p>
        </p:txBody>
      </p:sp>
      <p:sp>
        <p:nvSpPr>
          <p:cNvPr id="13320" name="Text Box 5"/>
          <p:cNvSpPr txBox="1">
            <a:spLocks noChangeArrowheads="1"/>
          </p:cNvSpPr>
          <p:nvPr/>
        </p:nvSpPr>
        <p:spPr bwMode="auto">
          <a:xfrm>
            <a:off x="3810000" y="6621463"/>
            <a:ext cx="5334000" cy="244475"/>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From the  </a:t>
            </a:r>
            <a:r>
              <a:rPr lang="en-US" sz="1000">
                <a:latin typeface="Comic Sans MS" pitchFamily="66" charset="0"/>
                <a:hlinkClick r:id="rId7"/>
              </a:rPr>
              <a:t>Virtual Microbiology Classroom</a:t>
            </a:r>
            <a:r>
              <a:rPr lang="en-US" sz="1000">
                <a:latin typeface="Comic Sans MS" pitchFamily="66" charset="0"/>
              </a:rPr>
              <a:t> on </a:t>
            </a:r>
            <a:r>
              <a:rPr lang="en-US" sz="1000">
                <a:latin typeface="Comic Sans MS" pitchFamily="66" charset="0"/>
                <a:hlinkClick r:id="rId8"/>
              </a:rPr>
              <a:t>ScienceProfOnline.com</a:t>
            </a:r>
            <a:endParaRPr lang="en-US" sz="1000">
              <a:latin typeface="Comic Sans MS" pitchFamily="66" charset="0"/>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1401762"/>
          </a:xfrm>
        </p:spPr>
        <p:txBody>
          <a:bodyPr>
            <a:normAutofit fontScale="90000"/>
          </a:bodyPr>
          <a:lstStyle/>
          <a:p>
            <a:pPr algn="l" eaLnBrk="1" hangingPunct="1"/>
            <a:r>
              <a:rPr lang="en-US" sz="3200" b="1" dirty="0" smtClean="0">
                <a:latin typeface="Comic Sans MS" pitchFamily="66" charset="0"/>
              </a:rPr>
              <a:t> </a:t>
            </a:r>
            <a:r>
              <a:rPr lang="en-US" sz="3200" b="1" dirty="0" smtClean="0">
                <a:solidFill>
                  <a:schemeClr val="folHlink"/>
                </a:solidFill>
                <a:latin typeface="Comic Sans MS" pitchFamily="66" charset="0"/>
              </a:rPr>
              <a:t>The Germ Theory of Disease</a:t>
            </a:r>
            <a:r>
              <a:rPr lang="en-US" sz="2800" b="1" dirty="0" smtClean="0">
                <a:latin typeface="Comic Sans MS" pitchFamily="66" charset="0"/>
              </a:rPr>
              <a:t> </a:t>
            </a:r>
            <a:br>
              <a:rPr lang="en-US" sz="2800" b="1" dirty="0" smtClean="0">
                <a:latin typeface="Comic Sans MS" pitchFamily="66" charset="0"/>
              </a:rPr>
            </a:br>
            <a:r>
              <a:rPr lang="en-US" sz="1800" b="1" dirty="0" smtClean="0">
                <a:latin typeface="Comic Sans MS" pitchFamily="66" charset="0"/>
              </a:rPr>
              <a:t/>
            </a:r>
            <a:br>
              <a:rPr lang="en-US" sz="1800" b="1" dirty="0" smtClean="0">
                <a:latin typeface="Comic Sans MS" pitchFamily="66" charset="0"/>
              </a:rPr>
            </a:br>
            <a:r>
              <a:rPr lang="en-US" sz="1800" b="1" dirty="0" smtClean="0">
                <a:latin typeface="Comic Sans MS" pitchFamily="66" charset="0"/>
              </a:rPr>
              <a:t>     </a:t>
            </a:r>
            <a:r>
              <a:rPr lang="en-US" sz="2000" dirty="0" err="1" smtClean="0">
                <a:latin typeface="Comic Sans MS" pitchFamily="66" charset="0"/>
              </a:rPr>
              <a:t>Tyndal</a:t>
            </a:r>
            <a:r>
              <a:rPr lang="en-US" sz="2000" dirty="0" smtClean="0">
                <a:latin typeface="Comic Sans MS" pitchFamily="66" charset="0"/>
              </a:rPr>
              <a:t>: Discovery of </a:t>
            </a:r>
            <a:r>
              <a:rPr lang="en-US" sz="2000" dirty="0" err="1" smtClean="0">
                <a:latin typeface="Comic Sans MS" pitchFamily="66" charset="0"/>
              </a:rPr>
              <a:t>Tyndalization</a:t>
            </a:r>
            <a:r>
              <a:rPr lang="en-US" sz="2400" dirty="0" smtClean="0">
                <a:latin typeface="Comic Sans MS" pitchFamily="66" charset="0"/>
              </a:rPr>
              <a:t/>
            </a:r>
            <a:br>
              <a:rPr lang="en-US" sz="2400" dirty="0" smtClean="0">
                <a:latin typeface="Comic Sans MS" pitchFamily="66" charset="0"/>
              </a:rPr>
            </a:br>
            <a:endParaRPr lang="en-US" sz="2400" dirty="0" smtClean="0">
              <a:latin typeface="Comic Sans MS" pitchFamily="66" charset="0"/>
            </a:endParaRPr>
          </a:p>
        </p:txBody>
      </p:sp>
      <p:sp>
        <p:nvSpPr>
          <p:cNvPr id="65539" name="Rectangle 3"/>
          <p:cNvSpPr>
            <a:spLocks noGrp="1" noChangeArrowheads="1"/>
          </p:cNvSpPr>
          <p:nvPr>
            <p:ph type="body" sz="half" idx="1"/>
          </p:nvPr>
        </p:nvSpPr>
        <p:spPr>
          <a:xfrm>
            <a:off x="457200" y="1600200"/>
            <a:ext cx="5181600" cy="4800600"/>
          </a:xfrm>
        </p:spPr>
        <p:txBody>
          <a:bodyPr/>
          <a:lstStyle/>
          <a:p>
            <a:pPr eaLnBrk="1" hangingPunct="1">
              <a:lnSpc>
                <a:spcPct val="80000"/>
              </a:lnSpc>
              <a:buFont typeface="Wingdings" pitchFamily="2" charset="2"/>
              <a:buChar char="Ø"/>
              <a:defRPr/>
            </a:pPr>
            <a:endParaRPr lang="en-US" sz="1600" dirty="0" smtClean="0">
              <a:latin typeface="Comic Sans MS" pitchFamily="66" charset="0"/>
            </a:endParaRPr>
          </a:p>
          <a:p>
            <a:pPr eaLnBrk="1" hangingPunct="1">
              <a:lnSpc>
                <a:spcPct val="80000"/>
              </a:lnSpc>
              <a:buFont typeface="Wingdings" pitchFamily="2" charset="2"/>
              <a:buChar char="Ø"/>
              <a:defRPr/>
            </a:pPr>
            <a:r>
              <a:rPr lang="en-US" sz="1600" dirty="0" smtClean="0">
                <a:latin typeface="Comic Sans MS" pitchFamily="66" charset="0"/>
              </a:rPr>
              <a:t>Discovered that some bacteria existed in two forms: </a:t>
            </a:r>
          </a:p>
          <a:p>
            <a:pPr eaLnBrk="1" hangingPunct="1">
              <a:lnSpc>
                <a:spcPct val="80000"/>
              </a:lnSpc>
              <a:buFont typeface="Wingdings" pitchFamily="2" charset="2"/>
              <a:buChar char="Ø"/>
              <a:defRPr/>
            </a:pPr>
            <a:endParaRPr lang="en-US" sz="800" dirty="0" smtClean="0">
              <a:latin typeface="Comic Sans MS" pitchFamily="66" charset="0"/>
            </a:endParaRPr>
          </a:p>
          <a:p>
            <a:pPr marL="0" indent="0" eaLnBrk="1" hangingPunct="1">
              <a:lnSpc>
                <a:spcPct val="80000"/>
              </a:lnSpc>
              <a:buFontTx/>
              <a:buNone/>
              <a:defRPr/>
            </a:pPr>
            <a:r>
              <a:rPr lang="en-US" sz="1400" dirty="0" smtClean="0">
                <a:latin typeface="Comic Sans MS" pitchFamily="66" charset="0"/>
              </a:rPr>
              <a:t>	1. heat-stable form </a:t>
            </a:r>
            <a:r>
              <a:rPr lang="en-US" sz="1200" dirty="0" smtClean="0">
                <a:latin typeface="Comic Sans MS" pitchFamily="66" charset="0"/>
              </a:rPr>
              <a:t>(endospore) </a:t>
            </a:r>
          </a:p>
          <a:p>
            <a:pPr marL="0" indent="0" eaLnBrk="1" hangingPunct="1">
              <a:lnSpc>
                <a:spcPct val="80000"/>
              </a:lnSpc>
              <a:buFontTx/>
              <a:buNone/>
              <a:defRPr/>
            </a:pPr>
            <a:r>
              <a:rPr lang="en-US" sz="1400" dirty="0" smtClean="0">
                <a:latin typeface="Comic Sans MS" pitchFamily="66" charset="0"/>
              </a:rPr>
              <a:t>	2. heat-sensitive form</a:t>
            </a:r>
            <a:r>
              <a:rPr lang="en-US" sz="1400" dirty="0">
                <a:latin typeface="Comic Sans MS" pitchFamily="66" charset="0"/>
              </a:rPr>
              <a:t> </a:t>
            </a:r>
            <a:r>
              <a:rPr lang="en-US" sz="1200" dirty="0" smtClean="0">
                <a:latin typeface="Comic Sans MS" pitchFamily="66" charset="0"/>
              </a:rPr>
              <a:t>(vegetative cell)</a:t>
            </a:r>
          </a:p>
          <a:p>
            <a:pPr eaLnBrk="1" hangingPunct="1">
              <a:lnSpc>
                <a:spcPct val="80000"/>
              </a:lnSpc>
              <a:buFont typeface="Wingdings" pitchFamily="2" charset="2"/>
              <a:buChar char="Ø"/>
              <a:defRPr/>
            </a:pPr>
            <a:endParaRPr lang="en-US" sz="1400" dirty="0" smtClean="0">
              <a:latin typeface="Comic Sans MS" pitchFamily="66" charset="0"/>
            </a:endParaRPr>
          </a:p>
          <a:p>
            <a:pPr eaLnBrk="1" hangingPunct="1">
              <a:lnSpc>
                <a:spcPct val="80000"/>
              </a:lnSpc>
              <a:buFont typeface="Wingdings" pitchFamily="2" charset="2"/>
              <a:buChar char="Ø"/>
              <a:defRPr/>
            </a:pPr>
            <a:endParaRPr lang="en-US" sz="1600" dirty="0" smtClean="0">
              <a:latin typeface="Comic Sans MS" pitchFamily="66" charset="0"/>
            </a:endParaRPr>
          </a:p>
          <a:p>
            <a:pPr eaLnBrk="1" hangingPunct="1">
              <a:lnSpc>
                <a:spcPct val="80000"/>
              </a:lnSpc>
              <a:buFont typeface="Wingdings" pitchFamily="2" charset="2"/>
              <a:buChar char="Ø"/>
              <a:defRPr/>
            </a:pPr>
            <a:r>
              <a:rPr lang="en-US" sz="1600" dirty="0" smtClean="0">
                <a:latin typeface="Comic Sans MS" pitchFamily="66" charset="0"/>
              </a:rPr>
              <a:t>It Needs prolonged or intermittent heating to destroy the heat-stable </a:t>
            </a:r>
            <a:r>
              <a:rPr lang="en-US" sz="1600" dirty="0" smtClean="0">
                <a:latin typeface="Comic Sans MS" pitchFamily="66" charset="0"/>
                <a:hlinkClick r:id="rId3"/>
              </a:rPr>
              <a:t>endospores</a:t>
            </a:r>
            <a:r>
              <a:rPr lang="en-US" sz="1600" dirty="0" smtClean="0">
                <a:latin typeface="Comic Sans MS" pitchFamily="66" charset="0"/>
              </a:rPr>
              <a:t>.</a:t>
            </a:r>
          </a:p>
          <a:p>
            <a:pPr eaLnBrk="1" hangingPunct="1">
              <a:lnSpc>
                <a:spcPct val="80000"/>
              </a:lnSpc>
              <a:buFont typeface="Wingdings" pitchFamily="2" charset="2"/>
              <a:buChar char="Ø"/>
              <a:defRPr/>
            </a:pPr>
            <a:endParaRPr lang="en-US" sz="1600" dirty="0" smtClean="0">
              <a:latin typeface="Comic Sans MS" pitchFamily="66" charset="0"/>
            </a:endParaRPr>
          </a:p>
          <a:p>
            <a:pPr eaLnBrk="1" hangingPunct="1">
              <a:lnSpc>
                <a:spcPct val="80000"/>
              </a:lnSpc>
              <a:buFont typeface="Wingdings" pitchFamily="2" charset="2"/>
              <a:buChar char="Ø"/>
              <a:defRPr/>
            </a:pPr>
            <a:endParaRPr lang="en-US" sz="1600" dirty="0" smtClean="0">
              <a:latin typeface="Comic Sans MS" pitchFamily="66" charset="0"/>
            </a:endParaRPr>
          </a:p>
          <a:p>
            <a:pPr eaLnBrk="1" hangingPunct="1">
              <a:lnSpc>
                <a:spcPct val="80000"/>
              </a:lnSpc>
              <a:buFont typeface="Wingdings" pitchFamily="2" charset="2"/>
              <a:buChar char="Ø"/>
              <a:defRPr/>
            </a:pPr>
            <a:r>
              <a:rPr lang="en-US" sz="1600" dirty="0" smtClean="0">
                <a:latin typeface="Comic Sans MS" pitchFamily="66" charset="0"/>
              </a:rPr>
              <a:t>His research resulted in a method of sterilizing  liquid by heating it to boiling point on successive days,  referred to as </a:t>
            </a:r>
            <a:r>
              <a:rPr lang="en-US" sz="1600" dirty="0" err="1" smtClean="0">
                <a:latin typeface="Comic Sans MS" pitchFamily="66" charset="0"/>
              </a:rPr>
              <a:t>Tyndallization</a:t>
            </a:r>
            <a:r>
              <a:rPr lang="en-US" sz="1600" dirty="0" smtClean="0">
                <a:latin typeface="Comic Sans MS" pitchFamily="66" charset="0"/>
              </a:rPr>
              <a:t>.</a:t>
            </a:r>
          </a:p>
          <a:p>
            <a:pPr eaLnBrk="1" hangingPunct="1">
              <a:lnSpc>
                <a:spcPct val="80000"/>
              </a:lnSpc>
              <a:buFont typeface="Wingdings" pitchFamily="2" charset="2"/>
              <a:buChar char="Ø"/>
              <a:defRPr/>
            </a:pPr>
            <a:endParaRPr lang="en-US" sz="1600" dirty="0" smtClean="0">
              <a:latin typeface="Comic Sans MS" pitchFamily="66" charset="0"/>
            </a:endParaRPr>
          </a:p>
          <a:p>
            <a:pPr eaLnBrk="1" hangingPunct="1">
              <a:lnSpc>
                <a:spcPct val="80000"/>
              </a:lnSpc>
              <a:buFont typeface="Wingdings" pitchFamily="2" charset="2"/>
              <a:buChar char="Ø"/>
              <a:defRPr/>
            </a:pPr>
            <a:endParaRPr lang="en-US" sz="1600" dirty="0" smtClean="0">
              <a:latin typeface="Comic Sans MS" pitchFamily="66" charset="0"/>
            </a:endParaRPr>
          </a:p>
          <a:p>
            <a:pPr eaLnBrk="1" hangingPunct="1">
              <a:lnSpc>
                <a:spcPct val="80000"/>
              </a:lnSpc>
              <a:buFont typeface="Wingdings" pitchFamily="2" charset="2"/>
              <a:buChar char="Ø"/>
              <a:defRPr/>
            </a:pPr>
            <a:r>
              <a:rPr lang="en-US" sz="1600" dirty="0" err="1" smtClean="0">
                <a:latin typeface="Comic Sans MS" pitchFamily="66" charset="0"/>
              </a:rPr>
              <a:t>Tyndallization</a:t>
            </a:r>
            <a:r>
              <a:rPr lang="en-US" sz="1600" dirty="0" smtClean="0">
                <a:latin typeface="Comic Sans MS" pitchFamily="66" charset="0"/>
              </a:rPr>
              <a:t> is useful for sterilization of growth media in science classes and other situations where autoclaves not available for pressure sterilization.</a:t>
            </a:r>
          </a:p>
        </p:txBody>
      </p:sp>
      <p:pic>
        <p:nvPicPr>
          <p:cNvPr id="14342" name="Picture 19" descr="JohnTyndall(1820-1893),Engraving"/>
          <p:cNvPicPr>
            <a:picLocks noGrp="1" noChangeAspect="1" noChangeArrowheads="1"/>
          </p:cNvPicPr>
          <p:nvPr>
            <p:ph sz="quarter" idx="2"/>
          </p:nvPr>
        </p:nvPicPr>
        <p:blipFill>
          <a:blip r:embed="rId4" cstate="print"/>
          <a:srcRect/>
          <a:stretch>
            <a:fillRect/>
          </a:stretch>
        </p:blipFill>
        <p:spPr>
          <a:xfrm>
            <a:off x="6858000" y="381000"/>
            <a:ext cx="2020888" cy="2667000"/>
          </a:xfrm>
          <a:noFill/>
        </p:spPr>
      </p:pic>
      <p:pic>
        <p:nvPicPr>
          <p:cNvPr id="14341" name="Picture 15" descr="endosporeStainBacillusCropPort"/>
          <p:cNvPicPr>
            <a:picLocks noGrp="1" noChangeAspect="1" noChangeArrowheads="1"/>
          </p:cNvPicPr>
          <p:nvPr>
            <p:ph sz="quarter" idx="3"/>
          </p:nvPr>
        </p:nvPicPr>
        <p:blipFill>
          <a:blip r:embed="rId5" cstate="print"/>
          <a:srcRect/>
          <a:stretch>
            <a:fillRect/>
          </a:stretch>
        </p:blipFill>
        <p:spPr>
          <a:xfrm>
            <a:off x="6096000" y="3429000"/>
            <a:ext cx="2819400" cy="2743200"/>
          </a:xfrm>
          <a:noFill/>
        </p:spPr>
      </p:pic>
      <p:sp>
        <p:nvSpPr>
          <p:cNvPr id="14340" name="Text Box 9"/>
          <p:cNvSpPr txBox="1">
            <a:spLocks noChangeArrowheads="1"/>
          </p:cNvSpPr>
          <p:nvPr/>
        </p:nvSpPr>
        <p:spPr bwMode="auto">
          <a:xfrm>
            <a:off x="6705600" y="6461125"/>
            <a:ext cx="2438400" cy="400050"/>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Images:  </a:t>
            </a:r>
            <a:r>
              <a:rPr lang="en-US" sz="1000">
                <a:latin typeface="Comic Sans MS" pitchFamily="66" charset="0"/>
                <a:hlinkClick r:id="rId6"/>
              </a:rPr>
              <a:t>John Tyndall; </a:t>
            </a:r>
            <a:r>
              <a:rPr lang="en-US" sz="1000">
                <a:latin typeface="Comic Sans MS" pitchFamily="66" charset="0"/>
              </a:rPr>
              <a:t>, </a:t>
            </a:r>
            <a:r>
              <a:rPr lang="en-US" sz="1000">
                <a:solidFill>
                  <a:srgbClr val="000000"/>
                </a:solidFill>
                <a:latin typeface="Comic Sans MS" pitchFamily="66" charset="0"/>
              </a:rPr>
              <a:t>H.B. Hall N.Y. 1878</a:t>
            </a:r>
            <a:r>
              <a:rPr lang="en-US" sz="1000">
                <a:latin typeface="Comic Sans MS" pitchFamily="66" charset="0"/>
              </a:rPr>
              <a:t>; Endospore stain T. Port</a:t>
            </a:r>
          </a:p>
        </p:txBody>
      </p:sp>
      <p:sp>
        <p:nvSpPr>
          <p:cNvPr id="14343" name="Text Box 22"/>
          <p:cNvSpPr txBox="1">
            <a:spLocks noChangeArrowheads="1"/>
          </p:cNvSpPr>
          <p:nvPr/>
        </p:nvSpPr>
        <p:spPr bwMode="auto">
          <a:xfrm>
            <a:off x="7239000" y="3048000"/>
            <a:ext cx="1143000" cy="244475"/>
          </a:xfrm>
          <a:prstGeom prst="rect">
            <a:avLst/>
          </a:prstGeom>
          <a:noFill/>
          <a:ln w="9525">
            <a:noFill/>
            <a:miter lim="800000"/>
            <a:headEnd/>
            <a:tailEnd/>
          </a:ln>
        </p:spPr>
        <p:txBody>
          <a:bodyPr>
            <a:spAutoFit/>
          </a:bodyPr>
          <a:lstStyle/>
          <a:p>
            <a:pPr algn="ctr">
              <a:spcBef>
                <a:spcPct val="50000"/>
              </a:spcBef>
            </a:pPr>
            <a:r>
              <a:rPr lang="en-US" sz="1000">
                <a:latin typeface="Comic Sans MS" pitchFamily="66" charset="0"/>
              </a:rPr>
              <a:t>1820 - 1893</a:t>
            </a:r>
          </a:p>
        </p:txBody>
      </p:sp>
      <p:sp>
        <p:nvSpPr>
          <p:cNvPr id="14344" name="Text Box 5"/>
          <p:cNvSpPr txBox="1">
            <a:spLocks noChangeArrowheads="1"/>
          </p:cNvSpPr>
          <p:nvPr/>
        </p:nvSpPr>
        <p:spPr bwMode="auto">
          <a:xfrm>
            <a:off x="0" y="6621463"/>
            <a:ext cx="5334000" cy="2444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7"/>
              </a:rPr>
              <a:t>Virtual Microbiology Classroom</a:t>
            </a:r>
            <a:r>
              <a:rPr lang="en-US" sz="1000">
                <a:latin typeface="Comic Sans MS" pitchFamily="66" charset="0"/>
              </a:rPr>
              <a:t> on </a:t>
            </a:r>
            <a:r>
              <a:rPr lang="en-US" sz="1000">
                <a:latin typeface="Comic Sans MS" pitchFamily="66" charset="0"/>
                <a:hlinkClick r:id="rId8"/>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295400" y="228600"/>
            <a:ext cx="7391400" cy="990600"/>
          </a:xfrm>
        </p:spPr>
        <p:txBody>
          <a:bodyPr>
            <a:normAutofit fontScale="90000"/>
          </a:bodyPr>
          <a:lstStyle/>
          <a:p>
            <a:pPr algn="l" eaLnBrk="1" hangingPunct="1"/>
            <a:r>
              <a:rPr lang="en-US" sz="3200" b="1" dirty="0" smtClean="0">
                <a:solidFill>
                  <a:schemeClr val="folHlink"/>
                </a:solidFill>
                <a:latin typeface="Comic Sans MS" pitchFamily="66" charset="0"/>
              </a:rPr>
              <a:t>Germ Theory of Disease</a:t>
            </a:r>
            <a:br>
              <a:rPr lang="en-US" sz="3200" b="1" dirty="0" smtClean="0">
                <a:solidFill>
                  <a:schemeClr val="folHlink"/>
                </a:solidFill>
                <a:latin typeface="Comic Sans MS" pitchFamily="66" charset="0"/>
              </a:rPr>
            </a:br>
            <a:r>
              <a:rPr lang="en-US" sz="800" b="1" dirty="0" smtClean="0">
                <a:latin typeface="Comic Sans MS" pitchFamily="66" charset="0"/>
              </a:rPr>
              <a:t/>
            </a:r>
            <a:br>
              <a:rPr lang="en-US" sz="800" b="1" dirty="0" smtClean="0">
                <a:latin typeface="Comic Sans MS" pitchFamily="66" charset="0"/>
              </a:rPr>
            </a:br>
            <a:r>
              <a:rPr lang="en-US" sz="2400" dirty="0" smtClean="0">
                <a:latin typeface="Comic Sans MS" pitchFamily="66" charset="0"/>
              </a:rPr>
              <a:t>Robert ___Koch_____ Techniques</a:t>
            </a:r>
            <a:endParaRPr lang="en-US" sz="2400" i="1" dirty="0" smtClean="0">
              <a:latin typeface="Comic Sans MS" pitchFamily="66" charset="0"/>
            </a:endParaRPr>
          </a:p>
        </p:txBody>
      </p:sp>
      <p:sp>
        <p:nvSpPr>
          <p:cNvPr id="16387" name="Rectangle 3"/>
          <p:cNvSpPr>
            <a:spLocks noGrp="1" noChangeArrowheads="1"/>
          </p:cNvSpPr>
          <p:nvPr>
            <p:ph type="body" sz="half" idx="1"/>
          </p:nvPr>
        </p:nvSpPr>
        <p:spPr>
          <a:xfrm>
            <a:off x="152400" y="1752600"/>
            <a:ext cx="4724400" cy="4953000"/>
          </a:xfrm>
        </p:spPr>
        <p:txBody>
          <a:bodyPr/>
          <a:lstStyle/>
          <a:p>
            <a:pPr eaLnBrk="1" hangingPunct="1">
              <a:lnSpc>
                <a:spcPct val="80000"/>
              </a:lnSpc>
              <a:buFont typeface="Wingdings" pitchFamily="2" charset="2"/>
              <a:buChar char="Ø"/>
            </a:pPr>
            <a:r>
              <a:rPr lang="en-US" sz="1600" dirty="0" smtClean="0">
                <a:latin typeface="Comic Sans MS" pitchFamily="66" charset="0"/>
              </a:rPr>
              <a:t>Experimented with</a:t>
            </a:r>
            <a:r>
              <a:rPr lang="en-US" sz="1600" b="1" dirty="0" smtClean="0">
                <a:latin typeface="Comic Sans MS" pitchFamily="66" charset="0"/>
              </a:rPr>
              <a:t> medium </a:t>
            </a:r>
            <a:r>
              <a:rPr lang="en-US" sz="1600" dirty="0" smtClean="0">
                <a:latin typeface="Comic Sans MS" pitchFamily="66" charset="0"/>
              </a:rPr>
              <a:t>to grow bacteria on.</a:t>
            </a:r>
          </a:p>
          <a:p>
            <a:pPr eaLnBrk="1" hangingPunct="1">
              <a:lnSpc>
                <a:spcPct val="80000"/>
              </a:lnSpc>
              <a:buFont typeface="Wingdings" pitchFamily="2" charset="2"/>
              <a:buChar char="Ø"/>
            </a:pPr>
            <a:endParaRPr lang="en-US" sz="1000" dirty="0" smtClean="0">
              <a:latin typeface="Comic Sans MS" pitchFamily="66" charset="0"/>
            </a:endParaRPr>
          </a:p>
          <a:p>
            <a:pPr eaLnBrk="1" hangingPunct="1">
              <a:lnSpc>
                <a:spcPct val="80000"/>
              </a:lnSpc>
              <a:buFont typeface="Wingdings" pitchFamily="2" charset="2"/>
              <a:buChar char="Ø"/>
            </a:pPr>
            <a:endParaRPr lang="en-US" sz="1000" dirty="0" smtClean="0">
              <a:latin typeface="Comic Sans MS" pitchFamily="66" charset="0"/>
            </a:endParaRPr>
          </a:p>
          <a:p>
            <a:pPr eaLnBrk="1" hangingPunct="1">
              <a:lnSpc>
                <a:spcPct val="80000"/>
              </a:lnSpc>
              <a:buFont typeface="Wingdings" pitchFamily="2" charset="2"/>
              <a:buChar char="Ø"/>
            </a:pPr>
            <a:endParaRPr lang="en-US" sz="500" dirty="0" smtClean="0">
              <a:latin typeface="Comic Sans MS" pitchFamily="66" charset="0"/>
            </a:endParaRPr>
          </a:p>
          <a:p>
            <a:pPr eaLnBrk="1" hangingPunct="1">
              <a:lnSpc>
                <a:spcPct val="80000"/>
              </a:lnSpc>
              <a:buFont typeface="Wingdings" pitchFamily="2" charset="2"/>
              <a:buChar char="Ø"/>
            </a:pPr>
            <a:r>
              <a:rPr lang="en-US" sz="1600" dirty="0" smtClean="0">
                <a:latin typeface="Comic Sans MS" pitchFamily="66" charset="0"/>
              </a:rPr>
              <a:t>He tried </a:t>
            </a:r>
            <a:r>
              <a:rPr lang="en-US" sz="1600" b="1" dirty="0" smtClean="0">
                <a:latin typeface="Comic Sans MS" pitchFamily="66" charset="0"/>
              </a:rPr>
              <a:t>gelatin</a:t>
            </a:r>
            <a:r>
              <a:rPr lang="en-US" sz="1600" dirty="0" smtClean="0">
                <a:latin typeface="Comic Sans MS" pitchFamily="66" charset="0"/>
              </a:rPr>
              <a:t>, but it did not work.</a:t>
            </a:r>
          </a:p>
          <a:p>
            <a:pPr eaLnBrk="1" hangingPunct="1">
              <a:lnSpc>
                <a:spcPct val="80000"/>
              </a:lnSpc>
              <a:buFont typeface="Wingdings" pitchFamily="2" charset="2"/>
              <a:buChar char="Ø"/>
            </a:pPr>
            <a:endParaRPr lang="en-US" sz="1200" dirty="0" smtClean="0">
              <a:latin typeface="Comic Sans MS" pitchFamily="66" charset="0"/>
            </a:endParaRPr>
          </a:p>
          <a:p>
            <a:pPr eaLnBrk="1" hangingPunct="1">
              <a:lnSpc>
                <a:spcPct val="80000"/>
              </a:lnSpc>
              <a:buFont typeface="Wingdings" pitchFamily="2" charset="2"/>
              <a:buChar char="Ø"/>
            </a:pPr>
            <a:endParaRPr lang="en-US" sz="800" dirty="0" smtClean="0">
              <a:latin typeface="Comic Sans MS" pitchFamily="66" charset="0"/>
            </a:endParaRPr>
          </a:p>
          <a:p>
            <a:pPr eaLnBrk="1" hangingPunct="1">
              <a:lnSpc>
                <a:spcPct val="80000"/>
              </a:lnSpc>
              <a:buFont typeface="Wingdings" pitchFamily="2" charset="2"/>
              <a:buChar char="Ø"/>
            </a:pPr>
            <a:r>
              <a:rPr lang="en-US" sz="1600" dirty="0" smtClean="0">
                <a:latin typeface="Comic Sans MS" pitchFamily="66" charset="0"/>
              </a:rPr>
              <a:t>Wife of colleague recommended </a:t>
            </a:r>
            <a:r>
              <a:rPr lang="en-US" sz="1600" b="1" dirty="0" smtClean="0">
                <a:latin typeface="Comic Sans MS" pitchFamily="66" charset="0"/>
              </a:rPr>
              <a:t>agar</a:t>
            </a:r>
            <a:r>
              <a:rPr lang="en-US" sz="1600" dirty="0" smtClean="0">
                <a:latin typeface="Comic Sans MS" pitchFamily="66" charset="0"/>
              </a:rPr>
              <a:t> (a gelatin-like product derived from seaweed). </a:t>
            </a:r>
          </a:p>
          <a:p>
            <a:pPr eaLnBrk="1" hangingPunct="1">
              <a:lnSpc>
                <a:spcPct val="80000"/>
              </a:lnSpc>
              <a:buFont typeface="Wingdings" pitchFamily="2" charset="2"/>
              <a:buChar char="Ø"/>
            </a:pPr>
            <a:endParaRPr lang="en-US" sz="1000" dirty="0" smtClean="0">
              <a:latin typeface="Comic Sans MS" pitchFamily="66" charset="0"/>
            </a:endParaRPr>
          </a:p>
          <a:p>
            <a:pPr eaLnBrk="1" hangingPunct="1">
              <a:lnSpc>
                <a:spcPct val="80000"/>
              </a:lnSpc>
              <a:buFont typeface="Wingdings" pitchFamily="2" charset="2"/>
              <a:buChar char="Ø"/>
            </a:pPr>
            <a:endParaRPr lang="en-US" sz="1000" dirty="0" smtClean="0">
              <a:latin typeface="Comic Sans MS" pitchFamily="66" charset="0"/>
            </a:endParaRPr>
          </a:p>
          <a:p>
            <a:pPr eaLnBrk="1" hangingPunct="1">
              <a:lnSpc>
                <a:spcPct val="80000"/>
              </a:lnSpc>
              <a:buFont typeface="Wingdings" pitchFamily="2" charset="2"/>
              <a:buChar char="Ø"/>
            </a:pPr>
            <a:r>
              <a:rPr lang="en-US" sz="1600" dirty="0" smtClean="0">
                <a:latin typeface="Comic Sans MS" pitchFamily="66" charset="0"/>
              </a:rPr>
              <a:t>Didn’t melt, and bacteria couldn’t digest it. </a:t>
            </a:r>
          </a:p>
          <a:p>
            <a:pPr eaLnBrk="1" hangingPunct="1">
              <a:lnSpc>
                <a:spcPct val="80000"/>
              </a:lnSpc>
              <a:buFont typeface="Wingdings" pitchFamily="2" charset="2"/>
              <a:buChar char="Ø"/>
            </a:pPr>
            <a:endParaRPr lang="en-US" sz="1200" dirty="0" smtClean="0">
              <a:latin typeface="Comic Sans MS" pitchFamily="66" charset="0"/>
            </a:endParaRPr>
          </a:p>
          <a:p>
            <a:pPr eaLnBrk="1" hangingPunct="1">
              <a:lnSpc>
                <a:spcPct val="80000"/>
              </a:lnSpc>
              <a:buFont typeface="Wingdings" pitchFamily="2" charset="2"/>
              <a:buChar char="Ø"/>
            </a:pPr>
            <a:endParaRPr lang="en-US" sz="1200" dirty="0" smtClean="0">
              <a:latin typeface="Comic Sans MS" pitchFamily="66" charset="0"/>
            </a:endParaRPr>
          </a:p>
          <a:p>
            <a:pPr eaLnBrk="1" hangingPunct="1">
              <a:lnSpc>
                <a:spcPct val="80000"/>
              </a:lnSpc>
              <a:buFont typeface="Wingdings" pitchFamily="2" charset="2"/>
              <a:buChar char="Ø"/>
            </a:pPr>
            <a:r>
              <a:rPr lang="en-US" sz="1600" dirty="0" smtClean="0">
                <a:latin typeface="Comic Sans MS" pitchFamily="66" charset="0"/>
              </a:rPr>
              <a:t>He could also add various </a:t>
            </a:r>
            <a:r>
              <a:rPr lang="en-US" sz="1600" b="1" dirty="0" smtClean="0">
                <a:latin typeface="Comic Sans MS" pitchFamily="66" charset="0"/>
              </a:rPr>
              <a:t>nutrients </a:t>
            </a:r>
            <a:r>
              <a:rPr lang="en-US" sz="1600" dirty="0" smtClean="0">
                <a:latin typeface="Comic Sans MS" pitchFamily="66" charset="0"/>
              </a:rPr>
              <a:t>necessary to grow certain organisms. </a:t>
            </a:r>
          </a:p>
          <a:p>
            <a:pPr eaLnBrk="1" hangingPunct="1">
              <a:lnSpc>
                <a:spcPct val="80000"/>
              </a:lnSpc>
              <a:buFont typeface="Wingdings" pitchFamily="2" charset="2"/>
              <a:buChar char="Ø"/>
            </a:pPr>
            <a:endParaRPr lang="en-US" sz="1000" dirty="0" smtClean="0">
              <a:latin typeface="Comic Sans MS" pitchFamily="66" charset="0"/>
            </a:endParaRPr>
          </a:p>
          <a:p>
            <a:pPr eaLnBrk="1" hangingPunct="1">
              <a:lnSpc>
                <a:spcPct val="80000"/>
              </a:lnSpc>
              <a:buFont typeface="Wingdings" pitchFamily="2" charset="2"/>
              <a:buChar char="Ø"/>
            </a:pPr>
            <a:endParaRPr lang="en-US" sz="1000" dirty="0" smtClean="0">
              <a:latin typeface="Comic Sans MS" pitchFamily="66" charset="0"/>
            </a:endParaRPr>
          </a:p>
          <a:p>
            <a:pPr eaLnBrk="1" hangingPunct="1">
              <a:lnSpc>
                <a:spcPct val="80000"/>
              </a:lnSpc>
              <a:buFont typeface="Wingdings" pitchFamily="2" charset="2"/>
              <a:buChar char="Ø"/>
            </a:pPr>
            <a:r>
              <a:rPr lang="en-US" sz="1600" dirty="0" smtClean="0">
                <a:latin typeface="Comic Sans MS" pitchFamily="66" charset="0"/>
              </a:rPr>
              <a:t>Koch  </a:t>
            </a:r>
            <a:r>
              <a:rPr lang="en-US" sz="1200" i="1" dirty="0" smtClean="0">
                <a:latin typeface="Comic Sans MS" pitchFamily="66" charset="0"/>
              </a:rPr>
              <a:t>(pronounced Coke)</a:t>
            </a:r>
            <a:r>
              <a:rPr lang="en-US" sz="1600" dirty="0" smtClean="0">
                <a:latin typeface="Comic Sans MS" pitchFamily="66" charset="0"/>
              </a:rPr>
              <a:t> originated use of a two part dish for growing bacteria (</a:t>
            </a:r>
            <a:r>
              <a:rPr lang="en-US" sz="1600" b="1" dirty="0" err="1" smtClean="0">
                <a:latin typeface="Comic Sans MS" pitchFamily="66" charset="0"/>
              </a:rPr>
              <a:t>Petri_dish</a:t>
            </a:r>
            <a:r>
              <a:rPr lang="en-US" sz="1600" dirty="0" smtClean="0">
                <a:latin typeface="Comic Sans MS" pitchFamily="66" charset="0"/>
              </a:rPr>
              <a:t> named after Julius Petri, a German bacteriologist), and a technique for isolating pure </a:t>
            </a:r>
            <a:r>
              <a:rPr lang="en-US" sz="1600" dirty="0" smtClean="0">
                <a:latin typeface="Comic Sans MS" pitchFamily="66" charset="0"/>
                <a:hlinkClick r:id="rId3"/>
              </a:rPr>
              <a:t>bacterial colonies</a:t>
            </a:r>
            <a:r>
              <a:rPr lang="en-US" sz="1600" dirty="0" smtClean="0">
                <a:latin typeface="Comic Sans MS" pitchFamily="66" charset="0"/>
              </a:rPr>
              <a:t>.</a:t>
            </a:r>
            <a:endParaRPr lang="en-US" sz="1600" dirty="0" smtClean="0"/>
          </a:p>
        </p:txBody>
      </p:sp>
      <p:pic>
        <p:nvPicPr>
          <p:cNvPr id="16390" name="Picture 19" descr="Image:RobertKoch cropped.jpg"/>
          <p:cNvPicPr>
            <a:picLocks noGrp="1" noChangeAspect="1" noChangeArrowheads="1"/>
          </p:cNvPicPr>
          <p:nvPr>
            <p:ph sz="quarter" idx="2"/>
          </p:nvPr>
        </p:nvPicPr>
        <p:blipFill>
          <a:blip r:embed="rId4" cstate="print"/>
          <a:srcRect/>
          <a:stretch>
            <a:fillRect/>
          </a:stretch>
        </p:blipFill>
        <p:spPr>
          <a:xfrm>
            <a:off x="152400" y="152400"/>
            <a:ext cx="958850" cy="1219200"/>
          </a:xfrm>
          <a:noFill/>
        </p:spPr>
      </p:pic>
      <p:pic>
        <p:nvPicPr>
          <p:cNvPr id="16391" name="Picture 22" descr="InoculatingPlate"/>
          <p:cNvPicPr>
            <a:picLocks noGrp="1" noChangeAspect="1" noChangeArrowheads="1"/>
          </p:cNvPicPr>
          <p:nvPr>
            <p:ph sz="quarter" idx="3"/>
          </p:nvPr>
        </p:nvPicPr>
        <p:blipFill>
          <a:blip r:embed="rId5" cstate="print"/>
          <a:srcRect/>
          <a:stretch>
            <a:fillRect/>
          </a:stretch>
        </p:blipFill>
        <p:spPr>
          <a:xfrm>
            <a:off x="5257800" y="2771775"/>
            <a:ext cx="3581400" cy="3240088"/>
          </a:xfrm>
          <a:noFill/>
        </p:spPr>
      </p:pic>
      <p:sp>
        <p:nvSpPr>
          <p:cNvPr id="16388" name="Text Box 12"/>
          <p:cNvSpPr txBox="1">
            <a:spLocks noChangeArrowheads="1"/>
          </p:cNvSpPr>
          <p:nvPr/>
        </p:nvSpPr>
        <p:spPr bwMode="auto">
          <a:xfrm>
            <a:off x="5334000" y="6492875"/>
            <a:ext cx="3810000" cy="400050"/>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Images. </a:t>
            </a:r>
            <a:r>
              <a:rPr lang="en-US" sz="1000" i="1">
                <a:latin typeface="Comic Sans MS" pitchFamily="66" charset="0"/>
              </a:rPr>
              <a:t>Micrococcus luteus</a:t>
            </a:r>
            <a:r>
              <a:rPr lang="en-US" sz="1000">
                <a:latin typeface="Comic Sans MS" pitchFamily="66" charset="0"/>
              </a:rPr>
              <a:t> colonies, T. Port; </a:t>
            </a:r>
            <a:r>
              <a:rPr lang="en-US" sz="1000">
                <a:latin typeface="Comic Sans MS" pitchFamily="66" charset="0"/>
                <a:hlinkClick r:id="rId6"/>
              </a:rPr>
              <a:t>Robert Koch portrait</a:t>
            </a:r>
            <a:r>
              <a:rPr lang="en-US" sz="1000">
                <a:latin typeface="Comic Sans MS" pitchFamily="66" charset="0"/>
              </a:rPr>
              <a:t>, 1843-1910, NIH; MAC differential media, T. Port</a:t>
            </a:r>
          </a:p>
        </p:txBody>
      </p:sp>
      <p:pic>
        <p:nvPicPr>
          <p:cNvPr id="16389" name="Picture 17" descr="MicrococcusLuteusColoniesClosePort"/>
          <p:cNvPicPr>
            <a:picLocks noChangeAspect="1" noChangeArrowheads="1"/>
          </p:cNvPicPr>
          <p:nvPr/>
        </p:nvPicPr>
        <p:blipFill>
          <a:blip r:embed="rId7" cstate="print"/>
          <a:srcRect/>
          <a:stretch>
            <a:fillRect/>
          </a:stretch>
        </p:blipFill>
        <p:spPr bwMode="auto">
          <a:xfrm>
            <a:off x="6477000" y="457200"/>
            <a:ext cx="2362200" cy="1931988"/>
          </a:xfrm>
          <a:prstGeom prst="rect">
            <a:avLst/>
          </a:prstGeom>
          <a:noFill/>
          <a:ln w="9525">
            <a:noFill/>
            <a:miter lim="800000"/>
            <a:headEnd/>
            <a:tailEnd/>
          </a:ln>
        </p:spPr>
      </p:pic>
      <p:sp>
        <p:nvSpPr>
          <p:cNvPr id="16392" name="Text Box 23"/>
          <p:cNvSpPr txBox="1">
            <a:spLocks noChangeArrowheads="1"/>
          </p:cNvSpPr>
          <p:nvPr/>
        </p:nvSpPr>
        <p:spPr bwMode="auto">
          <a:xfrm>
            <a:off x="152400" y="1371600"/>
            <a:ext cx="990600" cy="228600"/>
          </a:xfrm>
          <a:prstGeom prst="rect">
            <a:avLst/>
          </a:prstGeom>
          <a:noFill/>
          <a:ln w="9525">
            <a:noFill/>
            <a:miter lim="800000"/>
            <a:headEnd/>
            <a:tailEnd/>
          </a:ln>
        </p:spPr>
        <p:txBody>
          <a:bodyPr>
            <a:spAutoFit/>
          </a:bodyPr>
          <a:lstStyle/>
          <a:p>
            <a:pPr algn="ctr">
              <a:spcBef>
                <a:spcPct val="50000"/>
              </a:spcBef>
            </a:pPr>
            <a:r>
              <a:rPr lang="en-US" sz="900">
                <a:latin typeface="Comic Sans MS" pitchFamily="66" charset="0"/>
              </a:rPr>
              <a:t>1843 - 1910</a:t>
            </a:r>
          </a:p>
        </p:txBody>
      </p:sp>
      <p:sp>
        <p:nvSpPr>
          <p:cNvPr id="16393" name="Text Box 5"/>
          <p:cNvSpPr txBox="1">
            <a:spLocks noChangeArrowheads="1"/>
          </p:cNvSpPr>
          <p:nvPr/>
        </p:nvSpPr>
        <p:spPr bwMode="auto">
          <a:xfrm>
            <a:off x="0" y="6621463"/>
            <a:ext cx="5334000" cy="2444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8"/>
              </a:rPr>
              <a:t>Virtual Microbiology Classroom</a:t>
            </a:r>
            <a:r>
              <a:rPr lang="en-US" sz="1000">
                <a:latin typeface="Comic Sans MS" pitchFamily="66" charset="0"/>
              </a:rPr>
              <a:t> on </a:t>
            </a:r>
            <a:r>
              <a:rPr lang="en-US" sz="1000">
                <a:latin typeface="Comic Sans MS" pitchFamily="66" charset="0"/>
                <a:hlinkClick r:id="rId9"/>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endParaRPr lang="en-US" smtClean="0"/>
          </a:p>
        </p:txBody>
      </p:sp>
      <p:sp>
        <p:nvSpPr>
          <p:cNvPr id="35843" name="Rectangle 3"/>
          <p:cNvSpPr>
            <a:spLocks noGrp="1" noChangeArrowheads="1"/>
          </p:cNvSpPr>
          <p:nvPr>
            <p:ph idx="1"/>
          </p:nvPr>
        </p:nvSpPr>
        <p:spPr/>
        <p:txBody>
          <a:bodyPr/>
          <a:lstStyle/>
          <a:p>
            <a:pPr eaLnBrk="1" hangingPunct="1">
              <a:lnSpc>
                <a:spcPct val="90000"/>
              </a:lnSpc>
            </a:pPr>
            <a:r>
              <a:rPr lang="en-GB" smtClean="0"/>
              <a:t>In the 1860s, Joseph Lister applied the germ theory to surgical procedures.</a:t>
            </a:r>
          </a:p>
          <a:p>
            <a:pPr eaLnBrk="1" hangingPunct="1">
              <a:lnSpc>
                <a:spcPct val="90000"/>
              </a:lnSpc>
            </a:pPr>
            <a:r>
              <a:rPr lang="en-GB" smtClean="0"/>
              <a:t>He was aware that Sommelweis (1840) demonstrated that physicians who went from patient to patient without disinfecting their hands transmitted puerperal fever to other patients.</a:t>
            </a:r>
          </a:p>
          <a:p>
            <a:pPr eaLnBrk="1" hangingPunct="1">
              <a:lnSpc>
                <a:spcPct val="90000"/>
              </a:lnSpc>
            </a:pPr>
            <a:r>
              <a:rPr lang="en-GB" smtClean="0"/>
              <a:t>Lister started treating surgical instruments and wounds with Phenol disinfectant.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endParaRPr lang="en-US" smtClean="0"/>
          </a:p>
        </p:txBody>
      </p:sp>
      <p:sp>
        <p:nvSpPr>
          <p:cNvPr id="36867" name="Rectangle 3"/>
          <p:cNvSpPr>
            <a:spLocks noGrp="1" noChangeArrowheads="1"/>
          </p:cNvSpPr>
          <p:nvPr>
            <p:ph idx="1"/>
          </p:nvPr>
        </p:nvSpPr>
        <p:spPr/>
        <p:txBody>
          <a:bodyPr/>
          <a:lstStyle/>
          <a:p>
            <a:pPr eaLnBrk="1" hangingPunct="1"/>
            <a:r>
              <a:rPr lang="en-GB" smtClean="0"/>
              <a:t>Robert Koch was the first to establish the actual cause of disease.</a:t>
            </a:r>
          </a:p>
          <a:p>
            <a:pPr eaLnBrk="1" hangingPunct="1"/>
            <a:r>
              <a:rPr lang="en-GB" smtClean="0"/>
              <a:t>He cultured blood from animals that died of anthrax. Prepared pure culture and  Injected the culture into healthy animals. After the animals became sick and died he collected their blood for culture.</a:t>
            </a:r>
          </a:p>
          <a:p>
            <a:pPr eaLnBrk="1" hangingPunct="1"/>
            <a:r>
              <a:rPr lang="en-GB" smtClean="0"/>
              <a:t>He found the organisms were the same.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p:cNvSpPr>
            <a:spLocks noGrp="1" noChangeArrowheads="1"/>
          </p:cNvSpPr>
          <p:nvPr>
            <p:ph type="body" sz="half" idx="1"/>
          </p:nvPr>
        </p:nvSpPr>
        <p:spPr>
          <a:xfrm>
            <a:off x="228600" y="914400"/>
            <a:ext cx="6400800" cy="5791200"/>
          </a:xfrm>
        </p:spPr>
        <p:txBody>
          <a:bodyPr/>
          <a:lstStyle/>
          <a:p>
            <a:pPr eaLnBrk="1" hangingPunct="1">
              <a:lnSpc>
                <a:spcPct val="80000"/>
              </a:lnSpc>
              <a:buFontTx/>
              <a:buNone/>
              <a:defRPr/>
            </a:pPr>
            <a:endParaRPr lang="en-US" sz="1600" b="1" dirty="0" smtClean="0">
              <a:solidFill>
                <a:schemeClr val="folHlink"/>
              </a:solidFill>
              <a:latin typeface="Comic Sans MS" pitchFamily="66" charset="0"/>
            </a:endParaRPr>
          </a:p>
          <a:p>
            <a:pPr eaLnBrk="1" hangingPunct="1">
              <a:lnSpc>
                <a:spcPct val="80000"/>
              </a:lnSpc>
              <a:buFontTx/>
              <a:buNone/>
              <a:defRPr/>
            </a:pPr>
            <a:r>
              <a:rPr lang="en-US" sz="1800" b="1" dirty="0" smtClean="0">
                <a:solidFill>
                  <a:schemeClr val="folHlink"/>
                </a:solidFill>
                <a:latin typeface="Comic Sans MS" pitchFamily="66" charset="0"/>
              </a:rPr>
              <a:t>______________</a:t>
            </a:r>
          </a:p>
          <a:p>
            <a:pPr eaLnBrk="1" hangingPunct="1">
              <a:lnSpc>
                <a:spcPct val="80000"/>
              </a:lnSpc>
              <a:buFontTx/>
              <a:buNone/>
              <a:defRPr/>
            </a:pPr>
            <a:r>
              <a:rPr lang="en-US" sz="1600" dirty="0" smtClean="0">
                <a:solidFill>
                  <a:srgbClr val="CC00CC"/>
                </a:solidFill>
                <a:latin typeface="Comic Sans MS" pitchFamily="66" charset="0"/>
              </a:rPr>
              <a:t>Gram +</a:t>
            </a:r>
            <a:r>
              <a:rPr lang="en-US" sz="1600" i="1" dirty="0" smtClean="0">
                <a:latin typeface="Comic Sans MS" pitchFamily="66" charset="0"/>
              </a:rPr>
              <a:t> </a:t>
            </a:r>
            <a:r>
              <a:rPr lang="en-US" sz="1400" i="1" dirty="0" smtClean="0">
                <a:latin typeface="Comic Sans MS" pitchFamily="66" charset="0"/>
              </a:rPr>
              <a:t>Bacillus </a:t>
            </a:r>
            <a:r>
              <a:rPr lang="en-US" sz="1400" i="1" dirty="0" err="1" smtClean="0">
                <a:latin typeface="Comic Sans MS" pitchFamily="66" charset="0"/>
              </a:rPr>
              <a:t>anthracis</a:t>
            </a:r>
            <a:r>
              <a:rPr lang="en-US" sz="1600" dirty="0" smtClean="0"/>
              <a:t> </a:t>
            </a:r>
          </a:p>
          <a:p>
            <a:pPr eaLnBrk="1" hangingPunct="1">
              <a:lnSpc>
                <a:spcPct val="80000"/>
              </a:lnSpc>
              <a:buFont typeface="Wingdings" pitchFamily="2" charset="2"/>
              <a:buChar char="Ø"/>
              <a:defRPr/>
            </a:pPr>
            <a:endParaRPr lang="en-US" sz="900" dirty="0" smtClean="0">
              <a:latin typeface="Comic Sans MS" pitchFamily="66" charset="0"/>
            </a:endParaRPr>
          </a:p>
          <a:p>
            <a:pPr eaLnBrk="1" hangingPunct="1">
              <a:lnSpc>
                <a:spcPct val="80000"/>
              </a:lnSpc>
              <a:buFont typeface="Wingdings" pitchFamily="2" charset="2"/>
              <a:buChar char="Ø"/>
              <a:defRPr/>
            </a:pPr>
            <a:r>
              <a:rPr lang="en-US" sz="1400" dirty="0" smtClean="0">
                <a:latin typeface="Comic Sans MS" pitchFamily="66" charset="0"/>
              </a:rPr>
              <a:t>An endospore-producing bacterium. </a:t>
            </a:r>
          </a:p>
          <a:p>
            <a:pPr marL="0" indent="0" eaLnBrk="1" hangingPunct="1">
              <a:lnSpc>
                <a:spcPct val="80000"/>
              </a:lnSpc>
              <a:buFontTx/>
              <a:buNone/>
              <a:defRPr/>
            </a:pPr>
            <a:r>
              <a:rPr lang="en-US" sz="1200" dirty="0" smtClean="0">
                <a:latin typeface="Comic Sans MS" pitchFamily="66" charset="0"/>
              </a:rPr>
              <a:t>        (Only the genera</a:t>
            </a:r>
            <a:r>
              <a:rPr lang="en-US" sz="1400" dirty="0" smtClean="0">
                <a:latin typeface="Comic Sans MS" pitchFamily="66" charset="0"/>
              </a:rPr>
              <a:t> </a:t>
            </a:r>
            <a:r>
              <a:rPr lang="en-US" sz="1200" i="1" dirty="0" smtClean="0">
                <a:latin typeface="Comic Sans MS" pitchFamily="66" charset="0"/>
              </a:rPr>
              <a:t>Bacillus &amp; </a:t>
            </a:r>
            <a:r>
              <a:rPr lang="en-US" sz="1200" i="1" dirty="0" smtClean="0">
                <a:latin typeface="Comic Sans MS" pitchFamily="66" charset="0"/>
                <a:hlinkClick r:id="rId3"/>
              </a:rPr>
              <a:t>Clostridium</a:t>
            </a:r>
            <a:r>
              <a:rPr lang="en-US" sz="1200" dirty="0" smtClean="0">
                <a:latin typeface="Comic Sans MS" pitchFamily="66" charset="0"/>
              </a:rPr>
              <a:t> </a:t>
            </a:r>
          </a:p>
          <a:p>
            <a:pPr marL="0" indent="0" eaLnBrk="1" hangingPunct="1">
              <a:lnSpc>
                <a:spcPct val="80000"/>
              </a:lnSpc>
              <a:buFontTx/>
              <a:buNone/>
              <a:defRPr/>
            </a:pPr>
            <a:r>
              <a:rPr lang="en-US" sz="1200" dirty="0" smtClean="0">
                <a:latin typeface="Comic Sans MS" pitchFamily="66" charset="0"/>
              </a:rPr>
              <a:t>          produce endospores.)</a:t>
            </a:r>
            <a:r>
              <a:rPr lang="en-US" sz="1600" dirty="0" smtClean="0">
                <a:latin typeface="Comic Sans MS" pitchFamily="66" charset="0"/>
              </a:rPr>
              <a:t> </a:t>
            </a:r>
          </a:p>
          <a:p>
            <a:pPr eaLnBrk="1" hangingPunct="1">
              <a:lnSpc>
                <a:spcPct val="80000"/>
              </a:lnSpc>
              <a:buFont typeface="Wingdings" pitchFamily="2" charset="2"/>
              <a:buChar char="Ø"/>
              <a:defRPr/>
            </a:pPr>
            <a:endParaRPr lang="en-US" sz="900" dirty="0" smtClean="0">
              <a:latin typeface="Comic Sans MS" pitchFamily="66" charset="0"/>
            </a:endParaRPr>
          </a:p>
          <a:p>
            <a:pPr eaLnBrk="1" hangingPunct="1">
              <a:lnSpc>
                <a:spcPct val="80000"/>
              </a:lnSpc>
              <a:buFont typeface="Wingdings" pitchFamily="2" charset="2"/>
              <a:buChar char="Ø"/>
              <a:defRPr/>
            </a:pPr>
            <a:r>
              <a:rPr lang="en-US" sz="1400" i="1" dirty="0" smtClean="0">
                <a:latin typeface="Comic Sans MS" pitchFamily="66" charset="0"/>
              </a:rPr>
              <a:t>Bacillus </a:t>
            </a:r>
            <a:r>
              <a:rPr lang="en-US" sz="1400" i="1" dirty="0" err="1" smtClean="0">
                <a:latin typeface="Comic Sans MS" pitchFamily="66" charset="0"/>
              </a:rPr>
              <a:t>anthracis</a:t>
            </a:r>
            <a:r>
              <a:rPr lang="en-US" sz="1400" dirty="0" smtClean="0">
                <a:latin typeface="Comic Sans MS" pitchFamily="66" charset="0"/>
              </a:rPr>
              <a:t> first bacterium </a:t>
            </a:r>
          </a:p>
          <a:p>
            <a:pPr marL="0" indent="0" eaLnBrk="1" hangingPunct="1">
              <a:lnSpc>
                <a:spcPct val="80000"/>
              </a:lnSpc>
              <a:buFontTx/>
              <a:buNone/>
              <a:defRPr/>
            </a:pPr>
            <a:r>
              <a:rPr lang="en-US" sz="1400" dirty="0" smtClean="0">
                <a:latin typeface="Comic Sans MS" pitchFamily="66" charset="0"/>
              </a:rPr>
              <a:t>       proven to be the cause of a disease. </a:t>
            </a:r>
          </a:p>
          <a:p>
            <a:pPr eaLnBrk="1" hangingPunct="1">
              <a:lnSpc>
                <a:spcPct val="80000"/>
              </a:lnSpc>
              <a:buFont typeface="Wingdings" pitchFamily="2" charset="2"/>
              <a:buChar char="Ø"/>
              <a:defRPr/>
            </a:pPr>
            <a:endParaRPr lang="en-US" sz="1400" dirty="0" smtClean="0">
              <a:latin typeface="Comic Sans MS" pitchFamily="66" charset="0"/>
            </a:endParaRPr>
          </a:p>
          <a:p>
            <a:pPr eaLnBrk="1" hangingPunct="1">
              <a:lnSpc>
                <a:spcPct val="80000"/>
              </a:lnSpc>
              <a:buFont typeface="Wingdings" pitchFamily="2" charset="2"/>
              <a:buChar char="Ø"/>
              <a:defRPr/>
            </a:pPr>
            <a:r>
              <a:rPr lang="en-US" sz="1400" dirty="0" smtClean="0">
                <a:latin typeface="Comic Sans MS" pitchFamily="66" charset="0"/>
              </a:rPr>
              <a:t>Anthrax was a disease killing European livestock. Farm animals, apparently healthy in the morning, might die by the end of the day, </a:t>
            </a:r>
            <a:r>
              <a:rPr lang="en-US" sz="1400" b="1" i="1" dirty="0" smtClean="0">
                <a:latin typeface="Comic Sans MS" pitchFamily="66" charset="0"/>
              </a:rPr>
              <a:t>blood turned black</a:t>
            </a:r>
            <a:r>
              <a:rPr lang="en-US" sz="1400" dirty="0" smtClean="0">
                <a:latin typeface="Comic Sans MS" pitchFamily="66" charset="0"/>
              </a:rPr>
              <a:t>. </a:t>
            </a:r>
          </a:p>
          <a:p>
            <a:pPr eaLnBrk="1" hangingPunct="1">
              <a:lnSpc>
                <a:spcPct val="80000"/>
              </a:lnSpc>
              <a:buFont typeface="Wingdings" pitchFamily="2" charset="2"/>
              <a:buChar char="Ø"/>
              <a:defRPr/>
            </a:pPr>
            <a:endParaRPr lang="en-US" sz="1400" dirty="0" smtClean="0">
              <a:latin typeface="Comic Sans MS" pitchFamily="66" charset="0"/>
            </a:endParaRPr>
          </a:p>
          <a:p>
            <a:pPr eaLnBrk="1" hangingPunct="1">
              <a:lnSpc>
                <a:spcPct val="80000"/>
              </a:lnSpc>
              <a:buFont typeface="Wingdings" pitchFamily="2" charset="2"/>
              <a:buChar char="Ø"/>
              <a:defRPr/>
            </a:pPr>
            <a:r>
              <a:rPr lang="en-US" sz="1400" dirty="0" smtClean="0">
                <a:latin typeface="Comic Sans MS" pitchFamily="66" charset="0"/>
              </a:rPr>
              <a:t>Humans interacting with the animals were also at risk of becoming ill.</a:t>
            </a:r>
          </a:p>
          <a:p>
            <a:pPr eaLnBrk="1" hangingPunct="1">
              <a:lnSpc>
                <a:spcPct val="80000"/>
              </a:lnSpc>
              <a:buFont typeface="Wingdings" pitchFamily="2" charset="2"/>
              <a:buChar char="Ø"/>
              <a:defRPr/>
            </a:pPr>
            <a:endParaRPr lang="en-US" sz="1400" dirty="0" smtClean="0">
              <a:latin typeface="Comic Sans MS" pitchFamily="66" charset="0"/>
            </a:endParaRPr>
          </a:p>
          <a:p>
            <a:pPr eaLnBrk="1" hangingPunct="1">
              <a:lnSpc>
                <a:spcPct val="80000"/>
              </a:lnSpc>
              <a:buFont typeface="Wingdings" pitchFamily="2" charset="2"/>
              <a:buChar char="Ø"/>
              <a:defRPr/>
            </a:pPr>
            <a:r>
              <a:rPr lang="en-US" sz="1400" dirty="0" smtClean="0">
                <a:latin typeface="Comic Sans MS" pitchFamily="66" charset="0"/>
              </a:rPr>
              <a:t>In 1877, Robert Koch grew </a:t>
            </a:r>
            <a:r>
              <a:rPr lang="en-US" sz="1400" i="1" dirty="0" smtClean="0">
                <a:latin typeface="Comic Sans MS" pitchFamily="66" charset="0"/>
              </a:rPr>
              <a:t>Bacillus </a:t>
            </a:r>
            <a:r>
              <a:rPr lang="en-US" sz="1400" i="1" dirty="0" err="1" smtClean="0">
                <a:latin typeface="Comic Sans MS" pitchFamily="66" charset="0"/>
              </a:rPr>
              <a:t>anthracis</a:t>
            </a:r>
            <a:r>
              <a:rPr lang="en-US" sz="1400" dirty="0" smtClean="0">
                <a:latin typeface="Comic Sans MS" pitchFamily="66" charset="0"/>
              </a:rPr>
              <a:t> in pure culture, demonstrated its ability to form endospores, and produced experimental anthrax by injecting it into animals. </a:t>
            </a:r>
          </a:p>
          <a:p>
            <a:pPr eaLnBrk="1" hangingPunct="1">
              <a:lnSpc>
                <a:spcPct val="80000"/>
              </a:lnSpc>
              <a:buFont typeface="Wingdings" pitchFamily="2" charset="2"/>
              <a:buChar char="Ø"/>
              <a:defRPr/>
            </a:pPr>
            <a:endParaRPr lang="en-US" sz="1400" dirty="0" smtClean="0">
              <a:latin typeface="Comic Sans MS" pitchFamily="66" charset="0"/>
            </a:endParaRPr>
          </a:p>
          <a:p>
            <a:pPr eaLnBrk="1" hangingPunct="1">
              <a:lnSpc>
                <a:spcPct val="80000"/>
              </a:lnSpc>
              <a:buFont typeface="Wingdings" pitchFamily="2" charset="2"/>
              <a:buChar char="Ø"/>
              <a:defRPr/>
            </a:pPr>
            <a:r>
              <a:rPr lang="en-US" sz="1400" dirty="0" smtClean="0">
                <a:latin typeface="Comic Sans MS" pitchFamily="66" charset="0"/>
              </a:rPr>
              <a:t>These experiments resulted in Koch formulating guidelines, called </a:t>
            </a:r>
            <a:r>
              <a:rPr lang="en-US" sz="1400" b="1" dirty="0" smtClean="0">
                <a:latin typeface="Comic Sans MS" pitchFamily="66" charset="0"/>
              </a:rPr>
              <a:t>Koch’s __postulates____</a:t>
            </a:r>
            <a:r>
              <a:rPr lang="en-US" sz="1400" dirty="0" smtClean="0">
                <a:latin typeface="Comic Sans MS" pitchFamily="66" charset="0"/>
              </a:rPr>
              <a:t>,  for linking specific organisms with specific diseases.</a:t>
            </a:r>
          </a:p>
          <a:p>
            <a:pPr eaLnBrk="1" hangingPunct="1">
              <a:lnSpc>
                <a:spcPct val="80000"/>
              </a:lnSpc>
              <a:buFont typeface="Wingdings" pitchFamily="2" charset="2"/>
              <a:buChar char="Ø"/>
              <a:defRPr/>
            </a:pPr>
            <a:endParaRPr lang="en-US" sz="1000" dirty="0" smtClean="0">
              <a:latin typeface="Comic Sans MS" pitchFamily="66" charset="0"/>
            </a:endParaRPr>
          </a:p>
          <a:p>
            <a:pPr eaLnBrk="1" hangingPunct="1">
              <a:lnSpc>
                <a:spcPct val="80000"/>
              </a:lnSpc>
              <a:buFont typeface="Wingdings" pitchFamily="2" charset="2"/>
              <a:buChar char="Ø"/>
              <a:defRPr/>
            </a:pPr>
            <a:r>
              <a:rPr lang="en-US" sz="1400" dirty="0" smtClean="0">
                <a:latin typeface="Comic Sans MS" pitchFamily="66" charset="0"/>
              </a:rPr>
              <a:t>For more information on Robert Koch, see </a:t>
            </a:r>
            <a:r>
              <a:rPr lang="en-US" sz="1400" dirty="0" smtClean="0">
                <a:latin typeface="Comic Sans MS" pitchFamily="66" charset="0"/>
                <a:hlinkClick r:id="rId4"/>
              </a:rPr>
              <a:t>“Robert Koch: History of Microbiology”</a:t>
            </a:r>
            <a:r>
              <a:rPr lang="en-US" sz="1400" dirty="0" smtClean="0">
                <a:latin typeface="Comic Sans MS" pitchFamily="66" charset="0"/>
              </a:rPr>
              <a:t>.</a:t>
            </a:r>
          </a:p>
        </p:txBody>
      </p:sp>
      <p:pic>
        <p:nvPicPr>
          <p:cNvPr id="17419" name="Picture 21" descr="BacillusAnthracisKoch"/>
          <p:cNvPicPr>
            <a:picLocks noGrp="1" noChangeAspect="1" noChangeArrowheads="1"/>
          </p:cNvPicPr>
          <p:nvPr>
            <p:ph sz="quarter" idx="2"/>
          </p:nvPr>
        </p:nvPicPr>
        <p:blipFill>
          <a:blip r:embed="rId5" cstate="print"/>
          <a:srcRect/>
          <a:stretch>
            <a:fillRect/>
          </a:stretch>
        </p:blipFill>
        <p:spPr>
          <a:xfrm>
            <a:off x="3733800" y="990600"/>
            <a:ext cx="4876800" cy="1592263"/>
          </a:xfrm>
          <a:noFill/>
        </p:spPr>
      </p:pic>
      <p:pic>
        <p:nvPicPr>
          <p:cNvPr id="17417" name="Picture 18" descr="BacillusAnthracisPHIL2105"/>
          <p:cNvPicPr>
            <a:picLocks noGrp="1" noChangeAspect="1" noChangeArrowheads="1"/>
          </p:cNvPicPr>
          <p:nvPr>
            <p:ph sz="quarter" idx="3"/>
          </p:nvPr>
        </p:nvPicPr>
        <p:blipFill>
          <a:blip r:embed="rId6" cstate="print"/>
          <a:srcRect/>
          <a:stretch>
            <a:fillRect/>
          </a:stretch>
        </p:blipFill>
        <p:spPr>
          <a:xfrm>
            <a:off x="6629400" y="3048000"/>
            <a:ext cx="2133600" cy="1447800"/>
          </a:xfrm>
          <a:noFill/>
        </p:spPr>
      </p:pic>
      <p:sp>
        <p:nvSpPr>
          <p:cNvPr id="17411" name="Text Box 7"/>
          <p:cNvSpPr txBox="1">
            <a:spLocks noChangeArrowheads="1"/>
          </p:cNvSpPr>
          <p:nvPr/>
        </p:nvSpPr>
        <p:spPr bwMode="auto">
          <a:xfrm>
            <a:off x="3733800" y="2590800"/>
            <a:ext cx="5105400" cy="244475"/>
          </a:xfrm>
          <a:prstGeom prst="rect">
            <a:avLst/>
          </a:prstGeom>
          <a:noFill/>
          <a:ln w="9525">
            <a:noFill/>
            <a:miter lim="800000"/>
            <a:headEnd/>
            <a:tailEnd/>
          </a:ln>
        </p:spPr>
        <p:txBody>
          <a:bodyPr>
            <a:spAutoFit/>
          </a:bodyPr>
          <a:lstStyle/>
          <a:p>
            <a:pPr algn="ctr">
              <a:spcBef>
                <a:spcPct val="50000"/>
              </a:spcBef>
            </a:pPr>
            <a:r>
              <a:rPr lang="en-US" sz="1000"/>
              <a:t>Robert Koch's original micrographs of the anthrax bacillus.</a:t>
            </a:r>
          </a:p>
        </p:txBody>
      </p:sp>
      <p:sp>
        <p:nvSpPr>
          <p:cNvPr id="17412" name="Rectangle 12"/>
          <p:cNvSpPr>
            <a:spLocks noChangeArrowheads="1"/>
          </p:cNvSpPr>
          <p:nvPr/>
        </p:nvSpPr>
        <p:spPr bwMode="auto">
          <a:xfrm>
            <a:off x="228600" y="152400"/>
            <a:ext cx="8229600" cy="533400"/>
          </a:xfrm>
          <a:prstGeom prst="rect">
            <a:avLst/>
          </a:prstGeom>
          <a:noFill/>
          <a:ln w="9525">
            <a:noFill/>
            <a:miter lim="800000"/>
            <a:headEnd/>
            <a:tailEnd/>
          </a:ln>
        </p:spPr>
        <p:txBody>
          <a:bodyPr anchor="ctr"/>
          <a:lstStyle/>
          <a:p>
            <a:r>
              <a:rPr lang="en-US" sz="3200">
                <a:solidFill>
                  <a:schemeClr val="tx2"/>
                </a:solidFill>
                <a:latin typeface="Jokerman" pitchFamily="82" charset="0"/>
              </a:rPr>
              <a:t>Disease, </a:t>
            </a:r>
            <a:r>
              <a:rPr lang="en-US" sz="3600">
                <a:solidFill>
                  <a:schemeClr val="tx2"/>
                </a:solidFill>
                <a:latin typeface="Curlz MT" pitchFamily="82" charset="0"/>
              </a:rPr>
              <a:t>Please!</a:t>
            </a:r>
          </a:p>
        </p:txBody>
      </p:sp>
      <p:sp>
        <p:nvSpPr>
          <p:cNvPr id="17413" name="Rectangle 13"/>
          <p:cNvSpPr>
            <a:spLocks noChangeArrowheads="1"/>
          </p:cNvSpPr>
          <p:nvPr/>
        </p:nvSpPr>
        <p:spPr bwMode="auto">
          <a:xfrm>
            <a:off x="8382000" y="304800"/>
            <a:ext cx="381000" cy="152400"/>
          </a:xfrm>
          <a:prstGeom prst="rect">
            <a:avLst/>
          </a:prstGeom>
          <a:solidFill>
            <a:srgbClr val="990099"/>
          </a:solidFill>
          <a:ln w="9525">
            <a:solidFill>
              <a:schemeClr val="tx1"/>
            </a:solidFill>
            <a:miter lim="800000"/>
            <a:headEnd/>
            <a:tailEnd/>
          </a:ln>
        </p:spPr>
        <p:txBody>
          <a:bodyPr wrap="none" anchor="ctr"/>
          <a:lstStyle/>
          <a:p>
            <a:pPr algn="ctr"/>
            <a:endParaRPr lang="en-US">
              <a:solidFill>
                <a:srgbClr val="800080"/>
              </a:solidFill>
            </a:endParaRPr>
          </a:p>
        </p:txBody>
      </p:sp>
      <p:sp>
        <p:nvSpPr>
          <p:cNvPr id="17414" name="Rectangle 14"/>
          <p:cNvSpPr>
            <a:spLocks noChangeArrowheads="1"/>
          </p:cNvSpPr>
          <p:nvPr/>
        </p:nvSpPr>
        <p:spPr bwMode="auto">
          <a:xfrm>
            <a:off x="7467600" y="304800"/>
            <a:ext cx="381000" cy="152400"/>
          </a:xfrm>
          <a:prstGeom prst="rect">
            <a:avLst/>
          </a:prstGeom>
          <a:solidFill>
            <a:srgbClr val="990099"/>
          </a:solidFill>
          <a:ln w="9525">
            <a:solidFill>
              <a:schemeClr val="tx1"/>
            </a:solidFill>
            <a:miter lim="800000"/>
            <a:headEnd/>
            <a:tailEnd/>
          </a:ln>
        </p:spPr>
        <p:txBody>
          <a:bodyPr wrap="none" anchor="ctr"/>
          <a:lstStyle/>
          <a:p>
            <a:pPr algn="ctr"/>
            <a:endParaRPr lang="en-US">
              <a:solidFill>
                <a:srgbClr val="800080"/>
              </a:solidFill>
            </a:endParaRPr>
          </a:p>
        </p:txBody>
      </p:sp>
      <p:sp>
        <p:nvSpPr>
          <p:cNvPr id="17415" name="Rectangle 15"/>
          <p:cNvSpPr>
            <a:spLocks noChangeArrowheads="1"/>
          </p:cNvSpPr>
          <p:nvPr/>
        </p:nvSpPr>
        <p:spPr bwMode="auto">
          <a:xfrm>
            <a:off x="6705600" y="304800"/>
            <a:ext cx="381000" cy="152400"/>
          </a:xfrm>
          <a:prstGeom prst="rect">
            <a:avLst/>
          </a:prstGeom>
          <a:solidFill>
            <a:srgbClr val="990099"/>
          </a:solidFill>
          <a:ln w="9525">
            <a:solidFill>
              <a:schemeClr val="tx1"/>
            </a:solidFill>
            <a:miter lim="800000"/>
            <a:headEnd/>
            <a:tailEnd/>
          </a:ln>
        </p:spPr>
        <p:txBody>
          <a:bodyPr wrap="none" anchor="ctr"/>
          <a:lstStyle/>
          <a:p>
            <a:pPr algn="ctr"/>
            <a:endParaRPr lang="en-US">
              <a:solidFill>
                <a:srgbClr val="800080"/>
              </a:solidFill>
            </a:endParaRPr>
          </a:p>
        </p:txBody>
      </p:sp>
      <p:sp>
        <p:nvSpPr>
          <p:cNvPr id="17416" name="Rectangle 16"/>
          <p:cNvSpPr>
            <a:spLocks noChangeArrowheads="1"/>
          </p:cNvSpPr>
          <p:nvPr/>
        </p:nvSpPr>
        <p:spPr bwMode="auto">
          <a:xfrm>
            <a:off x="7086600" y="304800"/>
            <a:ext cx="381000" cy="152400"/>
          </a:xfrm>
          <a:prstGeom prst="rect">
            <a:avLst/>
          </a:prstGeom>
          <a:solidFill>
            <a:srgbClr val="990099"/>
          </a:solidFill>
          <a:ln w="9525">
            <a:solidFill>
              <a:schemeClr val="tx1"/>
            </a:solidFill>
            <a:miter lim="800000"/>
            <a:headEnd/>
            <a:tailEnd/>
          </a:ln>
        </p:spPr>
        <p:txBody>
          <a:bodyPr wrap="none" anchor="ctr"/>
          <a:lstStyle/>
          <a:p>
            <a:pPr algn="ctr"/>
            <a:endParaRPr lang="en-US">
              <a:solidFill>
                <a:srgbClr val="800080"/>
              </a:solidFill>
            </a:endParaRPr>
          </a:p>
        </p:txBody>
      </p:sp>
      <p:sp>
        <p:nvSpPr>
          <p:cNvPr id="17418" name="Text Box 19"/>
          <p:cNvSpPr txBox="1">
            <a:spLocks noChangeArrowheads="1"/>
          </p:cNvSpPr>
          <p:nvPr/>
        </p:nvSpPr>
        <p:spPr bwMode="auto">
          <a:xfrm>
            <a:off x="4876800" y="6527800"/>
            <a:ext cx="4267200" cy="338138"/>
          </a:xfrm>
          <a:prstGeom prst="rect">
            <a:avLst/>
          </a:prstGeom>
          <a:noFill/>
          <a:ln w="9525">
            <a:noFill/>
            <a:miter lim="800000"/>
            <a:headEnd/>
            <a:tailEnd/>
          </a:ln>
        </p:spPr>
        <p:txBody>
          <a:bodyPr>
            <a:spAutoFit/>
          </a:bodyPr>
          <a:lstStyle/>
          <a:p>
            <a:pPr algn="r">
              <a:lnSpc>
                <a:spcPct val="80000"/>
              </a:lnSpc>
              <a:spcBef>
                <a:spcPct val="50000"/>
              </a:spcBef>
            </a:pPr>
            <a:r>
              <a:rPr lang="en-US" sz="1000" b="1">
                <a:latin typeface="Comic Sans MS" pitchFamily="66" charset="0"/>
              </a:rPr>
              <a:t>     </a:t>
            </a:r>
            <a:r>
              <a:rPr lang="en-US" sz="1000">
                <a:latin typeface="Comic Sans MS" pitchFamily="66" charset="0"/>
              </a:rPr>
              <a:t>Image: Gram stained </a:t>
            </a:r>
            <a:r>
              <a:rPr lang="en-US" sz="1000" i="1">
                <a:latin typeface="Comic Sans MS" pitchFamily="66" charset="0"/>
              </a:rPr>
              <a:t>Bacillus anthracis, </a:t>
            </a:r>
            <a:r>
              <a:rPr lang="en-US" sz="1000">
                <a:latin typeface="Comic Sans MS" pitchFamily="66" charset="0"/>
              </a:rPr>
              <a:t>,Public Health Image Library #2105; Inhilation </a:t>
            </a:r>
            <a:r>
              <a:rPr lang="en-US" sz="1000">
                <a:latin typeface="Comic Sans MS" pitchFamily="66" charset="0"/>
                <a:hlinkClick r:id="rId7"/>
              </a:rPr>
              <a:t>Anthrax</a:t>
            </a:r>
            <a:r>
              <a:rPr lang="en-US" sz="1000">
                <a:latin typeface="Comic Sans MS" pitchFamily="66" charset="0"/>
              </a:rPr>
              <a:t> in monkey spleen tissue, NIH.</a:t>
            </a:r>
          </a:p>
        </p:txBody>
      </p:sp>
      <p:pic>
        <p:nvPicPr>
          <p:cNvPr id="17420" name="Picture 23" descr="Anthrax_color_enhanced_micrograph"/>
          <p:cNvPicPr>
            <a:picLocks noChangeAspect="1" noChangeArrowheads="1"/>
          </p:cNvPicPr>
          <p:nvPr/>
        </p:nvPicPr>
        <p:blipFill>
          <a:blip r:embed="rId8" cstate="print"/>
          <a:srcRect/>
          <a:stretch>
            <a:fillRect/>
          </a:stretch>
        </p:blipFill>
        <p:spPr bwMode="auto">
          <a:xfrm>
            <a:off x="6629400" y="4648200"/>
            <a:ext cx="2133600" cy="1527175"/>
          </a:xfrm>
          <a:prstGeom prst="rect">
            <a:avLst/>
          </a:prstGeom>
          <a:noFill/>
          <a:ln w="9525">
            <a:noFill/>
            <a:miter lim="800000"/>
            <a:headEnd/>
            <a:tailEnd/>
          </a:ln>
        </p:spPr>
      </p:pic>
      <p:sp>
        <p:nvSpPr>
          <p:cNvPr id="17421" name="Text Box 5"/>
          <p:cNvSpPr txBox="1">
            <a:spLocks noChangeArrowheads="1"/>
          </p:cNvSpPr>
          <p:nvPr/>
        </p:nvSpPr>
        <p:spPr bwMode="auto">
          <a:xfrm>
            <a:off x="0" y="6621463"/>
            <a:ext cx="5334000" cy="2444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9"/>
              </a:rPr>
              <a:t>Virtual Microbiology Classroom</a:t>
            </a:r>
            <a:r>
              <a:rPr lang="en-US" sz="1000">
                <a:latin typeface="Comic Sans MS" pitchFamily="66" charset="0"/>
              </a:rPr>
              <a:t> on </a:t>
            </a:r>
            <a:r>
              <a:rPr lang="en-US" sz="1000">
                <a:latin typeface="Comic Sans MS" pitchFamily="66" charset="0"/>
                <a:hlinkClick r:id="rId10"/>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7" descr="KochsPostulates"/>
          <p:cNvPicPr>
            <a:picLocks noGrp="1" noChangeAspect="1" noChangeArrowheads="1"/>
          </p:cNvPicPr>
          <p:nvPr>
            <p:ph idx="1"/>
          </p:nvPr>
        </p:nvPicPr>
        <p:blipFill>
          <a:blip r:embed="rId3" cstate="print"/>
          <a:stretch>
            <a:fillRect/>
          </a:stretch>
        </p:blipFill>
        <p:spPr>
          <a:xfrm>
            <a:off x="3052064" y="1600200"/>
            <a:ext cx="3039872" cy="4876800"/>
          </a:xfrm>
          <a:noFill/>
        </p:spPr>
      </p:pic>
      <p:sp>
        <p:nvSpPr>
          <p:cNvPr id="18435" name="Rectangle 10"/>
          <p:cNvSpPr>
            <a:spLocks noChangeArrowheads="1"/>
          </p:cNvSpPr>
          <p:nvPr/>
        </p:nvSpPr>
        <p:spPr bwMode="auto">
          <a:xfrm>
            <a:off x="2414588" y="12700"/>
            <a:ext cx="5059362" cy="1016000"/>
          </a:xfrm>
          <a:prstGeom prst="rect">
            <a:avLst/>
          </a:prstGeom>
          <a:noFill/>
          <a:ln w="9525">
            <a:noFill/>
            <a:miter lim="800000"/>
            <a:headEnd/>
            <a:tailEnd/>
          </a:ln>
        </p:spPr>
        <p:txBody>
          <a:bodyPr wrap="none">
            <a:spAutoFit/>
          </a:bodyPr>
          <a:lstStyle/>
          <a:p>
            <a:pPr algn="ctr">
              <a:lnSpc>
                <a:spcPct val="110000"/>
              </a:lnSpc>
            </a:pPr>
            <a:r>
              <a:rPr lang="en-US" sz="3200" b="1">
                <a:solidFill>
                  <a:schemeClr val="folHlink"/>
                </a:solidFill>
                <a:latin typeface="Comic Sans MS" pitchFamily="66" charset="0"/>
              </a:rPr>
              <a:t>Germ Theory of Disease</a:t>
            </a:r>
            <a:br>
              <a:rPr lang="en-US" sz="3200" b="1">
                <a:solidFill>
                  <a:schemeClr val="folHlink"/>
                </a:solidFill>
                <a:latin typeface="Comic Sans MS" pitchFamily="66" charset="0"/>
              </a:rPr>
            </a:br>
            <a:r>
              <a:rPr lang="en-US" sz="2400">
                <a:solidFill>
                  <a:schemeClr val="tx2"/>
                </a:solidFill>
                <a:latin typeface="Comic Sans MS" pitchFamily="66" charset="0"/>
              </a:rPr>
              <a:t>Koch’s Postulates</a:t>
            </a:r>
          </a:p>
        </p:txBody>
      </p:sp>
      <p:sp>
        <p:nvSpPr>
          <p:cNvPr id="18436" name="Text Box 5"/>
          <p:cNvSpPr txBox="1">
            <a:spLocks noChangeArrowheads="1"/>
          </p:cNvSpPr>
          <p:nvPr/>
        </p:nvSpPr>
        <p:spPr bwMode="auto">
          <a:xfrm>
            <a:off x="3810000" y="6611938"/>
            <a:ext cx="5334000" cy="244475"/>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From the  </a:t>
            </a:r>
            <a:r>
              <a:rPr lang="en-US" sz="1000">
                <a:latin typeface="Comic Sans MS" pitchFamily="66" charset="0"/>
                <a:hlinkClick r:id="rId4"/>
              </a:rPr>
              <a:t>Virtual Microbiology Classroom</a:t>
            </a:r>
            <a:r>
              <a:rPr lang="en-US" sz="1000">
                <a:latin typeface="Comic Sans MS" pitchFamily="66" charset="0"/>
              </a:rPr>
              <a:t> on </a:t>
            </a:r>
            <a:r>
              <a:rPr lang="en-US" sz="1000">
                <a:latin typeface="Comic Sans MS" pitchFamily="66" charset="0"/>
                <a:hlinkClick r:id="rId5"/>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endParaRPr lang="en-US" smtClean="0"/>
          </a:p>
        </p:txBody>
      </p:sp>
      <p:sp>
        <p:nvSpPr>
          <p:cNvPr id="37891" name="Content Placeholder 2"/>
          <p:cNvSpPr>
            <a:spLocks noGrp="1"/>
          </p:cNvSpPr>
          <p:nvPr>
            <p:ph idx="1"/>
          </p:nvPr>
        </p:nvSpPr>
        <p:spPr/>
        <p:txBody>
          <a:bodyPr/>
          <a:lstStyle/>
          <a:p>
            <a:r>
              <a:rPr lang="en-US" smtClean="0"/>
              <a:t>Koch formulated theories on the causal relationships between microbes and disease. From these theories came what is now known as </a:t>
            </a:r>
            <a:r>
              <a:rPr lang="en-US" smtClean="0">
                <a:solidFill>
                  <a:srgbClr val="0070C0"/>
                </a:solidFill>
              </a:rPr>
              <a:t>Koch’s</a:t>
            </a:r>
            <a:r>
              <a:rPr lang="en-US" smtClean="0"/>
              <a:t> </a:t>
            </a:r>
            <a:r>
              <a:rPr lang="en-US" smtClean="0">
                <a:solidFill>
                  <a:srgbClr val="0070C0"/>
                </a:solidFill>
              </a:rPr>
              <a:t>postulates.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GB" sz="4000" smtClean="0"/>
              <a:t>Koch’s postulate…summary(1876)</a:t>
            </a:r>
          </a:p>
        </p:txBody>
      </p:sp>
      <p:sp>
        <p:nvSpPr>
          <p:cNvPr id="38915" name="Rectangle 3"/>
          <p:cNvSpPr>
            <a:spLocks noGrp="1" noChangeArrowheads="1"/>
          </p:cNvSpPr>
          <p:nvPr>
            <p:ph idx="1"/>
          </p:nvPr>
        </p:nvSpPr>
        <p:spPr/>
        <p:txBody>
          <a:bodyPr/>
          <a:lstStyle/>
          <a:p>
            <a:pPr eaLnBrk="1" hangingPunct="1"/>
            <a:r>
              <a:rPr lang="en-GB" smtClean="0"/>
              <a:t>1. the same pathogen must be present in every case of the disease.</a:t>
            </a:r>
          </a:p>
          <a:p>
            <a:pPr eaLnBrk="1" hangingPunct="1"/>
            <a:r>
              <a:rPr lang="en-GB" smtClean="0"/>
              <a:t>2. the pathogen must be isolated from the diseased host and grown in pure culture.</a:t>
            </a:r>
          </a:p>
          <a:p>
            <a:pPr eaLnBrk="1" hangingPunct="1"/>
            <a:r>
              <a:rPr lang="en-GB" smtClean="0"/>
              <a:t>3. the pathogen from the pure culture must cause the disease when it is inoculated into a healthy susceptible animal (host). </a:t>
            </a:r>
          </a:p>
          <a:p>
            <a:pPr eaLnBrk="1" hangingPunct="1"/>
            <a:r>
              <a:rPr lang="en-GB" smtClean="0"/>
              <a:t>4. the pathogen must be isolated from the inoculated animal and must be shown to be the original pathogen.</a:t>
            </a:r>
          </a:p>
          <a:p>
            <a:pPr eaLnBrk="1" hangingPunct="1"/>
            <a:endParaRPr lang="en-GB" smtClean="0"/>
          </a:p>
          <a:p>
            <a:pPr eaLnBrk="1" hangingPunct="1"/>
            <a:endParaRPr lang="en-GB" smtClean="0"/>
          </a:p>
          <a:p>
            <a:pPr eaLnBrk="1" hangingPunct="1"/>
            <a:endParaRPr lang="en-GB" smtClean="0"/>
          </a:p>
          <a:p>
            <a:pPr eaLnBrk="1" hangingPunct="1">
              <a:buFontTx/>
              <a:buNone/>
            </a:pPr>
            <a:endParaRPr lang="en-GB"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0"/>
            <a:ext cx="8229600" cy="1143000"/>
          </a:xfrm>
        </p:spPr>
        <p:txBody>
          <a:bodyPr/>
          <a:lstStyle/>
          <a:p>
            <a:pPr eaLnBrk="1" hangingPunct="1"/>
            <a:r>
              <a:rPr lang="en-US" sz="3200" b="1" smtClean="0">
                <a:solidFill>
                  <a:schemeClr val="folHlink"/>
                </a:solidFill>
                <a:latin typeface="Comic Sans MS" pitchFamily="66" charset="0"/>
              </a:rPr>
              <a:t>Germ Theory of Disease</a:t>
            </a:r>
            <a:r>
              <a:rPr lang="en-US" sz="3200" b="1" smtClean="0">
                <a:latin typeface="Comic Sans MS" pitchFamily="66" charset="0"/>
              </a:rPr>
              <a:t/>
            </a:r>
            <a:br>
              <a:rPr lang="en-US" sz="3200" b="1" smtClean="0">
                <a:latin typeface="Comic Sans MS" pitchFamily="66" charset="0"/>
              </a:rPr>
            </a:br>
            <a:r>
              <a:rPr lang="en-US" sz="2800" smtClean="0">
                <a:latin typeface="Comic Sans MS" pitchFamily="66" charset="0"/>
              </a:rPr>
              <a:t>______ ______</a:t>
            </a:r>
          </a:p>
        </p:txBody>
      </p:sp>
      <p:sp>
        <p:nvSpPr>
          <p:cNvPr id="19459" name="Rectangle 3"/>
          <p:cNvSpPr>
            <a:spLocks noGrp="1" noChangeArrowheads="1"/>
          </p:cNvSpPr>
          <p:nvPr>
            <p:ph type="body" sz="half" idx="1"/>
          </p:nvPr>
        </p:nvSpPr>
        <p:spPr>
          <a:xfrm>
            <a:off x="228600" y="1371600"/>
            <a:ext cx="8686800" cy="2895600"/>
          </a:xfrm>
        </p:spPr>
        <p:txBody>
          <a:bodyPr/>
          <a:lstStyle/>
          <a:p>
            <a:pPr eaLnBrk="1" hangingPunct="1">
              <a:lnSpc>
                <a:spcPct val="80000"/>
              </a:lnSpc>
              <a:buFont typeface="Wingdings" pitchFamily="2" charset="2"/>
              <a:buChar char="Ø"/>
            </a:pPr>
            <a:r>
              <a:rPr lang="en-US" sz="1400" smtClean="0">
                <a:latin typeface="Comic Sans MS" pitchFamily="66" charset="0"/>
              </a:rPr>
              <a:t>First of Koch’s postulates demands that the suspected agent must be found in </a:t>
            </a:r>
            <a:r>
              <a:rPr lang="en-US" sz="1400" b="1" smtClean="0">
                <a:latin typeface="Comic Sans MS" pitchFamily="66" charset="0"/>
              </a:rPr>
              <a:t>every case</a:t>
            </a:r>
            <a:r>
              <a:rPr lang="en-US" sz="1400" smtClean="0">
                <a:latin typeface="Comic Sans MS" pitchFamily="66" charset="0"/>
              </a:rPr>
              <a:t> of a given disease. </a:t>
            </a:r>
          </a:p>
          <a:p>
            <a:pPr eaLnBrk="1" hangingPunct="1">
              <a:lnSpc>
                <a:spcPct val="80000"/>
              </a:lnSpc>
              <a:buFont typeface="Wingdings" pitchFamily="2" charset="2"/>
              <a:buChar char="Ø"/>
            </a:pPr>
            <a:endParaRPr lang="en-US" sz="900" smtClean="0">
              <a:latin typeface="Comic Sans MS" pitchFamily="66" charset="0"/>
            </a:endParaRPr>
          </a:p>
          <a:p>
            <a:pPr eaLnBrk="1" hangingPunct="1">
              <a:lnSpc>
                <a:spcPct val="80000"/>
              </a:lnSpc>
              <a:buFont typeface="Wingdings" pitchFamily="2" charset="2"/>
              <a:buChar char="Ø"/>
            </a:pPr>
            <a:r>
              <a:rPr lang="en-US" sz="1400" smtClean="0">
                <a:latin typeface="Comic Sans MS" pitchFamily="66" charset="0"/>
              </a:rPr>
              <a:t>That means the tiny microbes must be seen and identified. However, in most cases, microbes are colorless and difficult to see. </a:t>
            </a:r>
          </a:p>
          <a:p>
            <a:pPr eaLnBrk="1" hangingPunct="1">
              <a:lnSpc>
                <a:spcPct val="80000"/>
              </a:lnSpc>
              <a:buFont typeface="Wingdings" pitchFamily="2" charset="2"/>
              <a:buChar char="Ø"/>
            </a:pPr>
            <a:endParaRPr lang="en-US" sz="1400" smtClean="0">
              <a:latin typeface="Comic Sans MS" pitchFamily="66" charset="0"/>
            </a:endParaRPr>
          </a:p>
          <a:p>
            <a:pPr eaLnBrk="1" hangingPunct="1">
              <a:lnSpc>
                <a:spcPct val="80000"/>
              </a:lnSpc>
              <a:buFont typeface="Wingdings" pitchFamily="2" charset="2"/>
              <a:buChar char="Ø"/>
            </a:pPr>
            <a:r>
              <a:rPr lang="en-US" sz="1400" smtClean="0">
                <a:latin typeface="Comic Sans MS" pitchFamily="66" charset="0"/>
              </a:rPr>
              <a:t>Christian Gram </a:t>
            </a:r>
            <a:r>
              <a:rPr lang="en-US" sz="1200" smtClean="0">
                <a:latin typeface="Comic Sans MS" pitchFamily="66" charset="0"/>
              </a:rPr>
              <a:t>(1850-1938)</a:t>
            </a:r>
            <a:r>
              <a:rPr lang="en-US" sz="1400" smtClean="0">
                <a:latin typeface="Comic Sans MS" pitchFamily="66" charset="0"/>
              </a:rPr>
              <a:t> developed a technique, the </a:t>
            </a:r>
            <a:r>
              <a:rPr lang="en-US" sz="1400" smtClean="0">
                <a:latin typeface="Comic Sans MS" pitchFamily="66" charset="0"/>
                <a:hlinkClick r:id="rId3"/>
              </a:rPr>
              <a:t>Gram stain</a:t>
            </a:r>
            <a:r>
              <a:rPr lang="en-US" sz="1400" smtClean="0">
                <a:latin typeface="Comic Sans MS" pitchFamily="66" charset="0"/>
              </a:rPr>
              <a:t>, that is still widely used today.</a:t>
            </a:r>
          </a:p>
          <a:p>
            <a:pPr eaLnBrk="1" hangingPunct="1">
              <a:lnSpc>
                <a:spcPct val="80000"/>
              </a:lnSpc>
              <a:buFont typeface="Wingdings" pitchFamily="2" charset="2"/>
              <a:buChar char="Ø"/>
            </a:pPr>
            <a:endParaRPr lang="en-US" sz="1400" smtClean="0">
              <a:latin typeface="Comic Sans MS" pitchFamily="66" charset="0"/>
            </a:endParaRPr>
          </a:p>
          <a:p>
            <a:pPr eaLnBrk="1" hangingPunct="1">
              <a:lnSpc>
                <a:spcPct val="80000"/>
              </a:lnSpc>
              <a:buFont typeface="Wingdings" pitchFamily="2" charset="2"/>
              <a:buChar char="Ø"/>
            </a:pPr>
            <a:r>
              <a:rPr lang="en-US" sz="1400" smtClean="0">
                <a:latin typeface="Comic Sans MS" pitchFamily="66" charset="0"/>
                <a:hlinkClick r:id="rId4"/>
              </a:rPr>
              <a:t>Differential stain</a:t>
            </a:r>
            <a:r>
              <a:rPr lang="en-US" sz="1400" smtClean="0">
                <a:latin typeface="Comic Sans MS" pitchFamily="66" charset="0"/>
              </a:rPr>
              <a:t> that involves the application of a series of dyes.</a:t>
            </a:r>
          </a:p>
          <a:p>
            <a:pPr eaLnBrk="1" hangingPunct="1">
              <a:lnSpc>
                <a:spcPct val="80000"/>
              </a:lnSpc>
              <a:buFont typeface="Wingdings" pitchFamily="2" charset="2"/>
              <a:buChar char="Ø"/>
            </a:pPr>
            <a:endParaRPr lang="en-US" sz="1400" smtClean="0">
              <a:latin typeface="Comic Sans MS" pitchFamily="66" charset="0"/>
            </a:endParaRPr>
          </a:p>
          <a:p>
            <a:pPr eaLnBrk="1" hangingPunct="1">
              <a:lnSpc>
                <a:spcPct val="80000"/>
              </a:lnSpc>
              <a:buFont typeface="Wingdings" pitchFamily="2" charset="2"/>
              <a:buChar char="Ø"/>
            </a:pPr>
            <a:r>
              <a:rPr lang="en-US" sz="1400" smtClean="0">
                <a:latin typeface="Comic Sans MS" pitchFamily="66" charset="0"/>
              </a:rPr>
              <a:t>Leaves some microbes purple and others pink. </a:t>
            </a:r>
          </a:p>
          <a:p>
            <a:pPr eaLnBrk="1" hangingPunct="1">
              <a:lnSpc>
                <a:spcPct val="80000"/>
              </a:lnSpc>
              <a:buFont typeface="Wingdings" pitchFamily="2" charset="2"/>
              <a:buChar char="Ø"/>
            </a:pPr>
            <a:endParaRPr lang="en-US" sz="1400" smtClean="0">
              <a:latin typeface="Comic Sans MS" pitchFamily="66" charset="0"/>
            </a:endParaRPr>
          </a:p>
          <a:p>
            <a:pPr eaLnBrk="1" hangingPunct="1">
              <a:lnSpc>
                <a:spcPct val="80000"/>
              </a:lnSpc>
              <a:buFont typeface="Wingdings" pitchFamily="2" charset="2"/>
              <a:buChar char="Ø"/>
            </a:pPr>
            <a:r>
              <a:rPr lang="en-US" sz="1400" smtClean="0">
                <a:latin typeface="Comic Sans MS" pitchFamily="66" charset="0"/>
              </a:rPr>
              <a:t>Microbes that stain purple, </a:t>
            </a:r>
            <a:r>
              <a:rPr lang="en-US" sz="1400" smtClean="0">
                <a:latin typeface="Comic Sans MS" pitchFamily="66" charset="0"/>
                <a:hlinkClick r:id="rId5"/>
              </a:rPr>
              <a:t>Gram-positive</a:t>
            </a:r>
            <a:r>
              <a:rPr lang="en-US" sz="1400" smtClean="0">
                <a:latin typeface="Comic Sans MS" pitchFamily="66" charset="0"/>
              </a:rPr>
              <a:t>, and those that stain pink, </a:t>
            </a:r>
            <a:r>
              <a:rPr lang="en-US" sz="1400" smtClean="0">
                <a:latin typeface="Comic Sans MS" pitchFamily="66" charset="0"/>
                <a:hlinkClick r:id="rId6"/>
              </a:rPr>
              <a:t>Gram-negative</a:t>
            </a:r>
            <a:r>
              <a:rPr lang="en-US" sz="1400" smtClean="0">
                <a:latin typeface="Comic Sans MS" pitchFamily="66" charset="0"/>
              </a:rPr>
              <a:t>.</a:t>
            </a:r>
          </a:p>
        </p:txBody>
      </p:sp>
      <p:pic>
        <p:nvPicPr>
          <p:cNvPr id="19462" name="Picture 26" descr="Staphylococcus-simple-stain-sm"/>
          <p:cNvPicPr>
            <a:picLocks noGrp="1" noChangeAspect="1" noChangeArrowheads="1"/>
          </p:cNvPicPr>
          <p:nvPr>
            <p:ph sz="quarter" idx="2"/>
          </p:nvPr>
        </p:nvPicPr>
        <p:blipFill>
          <a:blip r:embed="rId7" cstate="print"/>
          <a:srcRect/>
          <a:stretch>
            <a:fillRect/>
          </a:stretch>
        </p:blipFill>
        <p:spPr>
          <a:xfrm>
            <a:off x="228600" y="4343400"/>
            <a:ext cx="2320925" cy="1916113"/>
          </a:xfrm>
          <a:noFill/>
        </p:spPr>
      </p:pic>
      <p:pic>
        <p:nvPicPr>
          <p:cNvPr id="19460" name="Picture 22" descr="portEcoliSimpleStainBright1000x"/>
          <p:cNvPicPr>
            <a:picLocks noGrp="1" noChangeAspect="1" noChangeArrowheads="1"/>
          </p:cNvPicPr>
          <p:nvPr>
            <p:ph sz="quarter" idx="3"/>
          </p:nvPr>
        </p:nvPicPr>
        <p:blipFill>
          <a:blip r:embed="rId8" cstate="print"/>
          <a:stretch>
            <a:fillRect/>
          </a:stretch>
        </p:blipFill>
        <p:spPr>
          <a:xfrm>
            <a:off x="5209117" y="3938588"/>
            <a:ext cx="2916766" cy="2187575"/>
          </a:xfrm>
          <a:noFill/>
        </p:spPr>
      </p:pic>
      <p:pic>
        <p:nvPicPr>
          <p:cNvPr id="19461" name="Picture 15" descr="mechanism of stain"/>
          <p:cNvPicPr>
            <a:picLocks noChangeAspect="1" noChangeArrowheads="1"/>
          </p:cNvPicPr>
          <p:nvPr/>
        </p:nvPicPr>
        <p:blipFill>
          <a:blip r:embed="rId9" cstate="print"/>
          <a:srcRect/>
          <a:stretch>
            <a:fillRect/>
          </a:stretch>
        </p:blipFill>
        <p:spPr bwMode="auto">
          <a:xfrm>
            <a:off x="3048000" y="4343400"/>
            <a:ext cx="2819400" cy="1905000"/>
          </a:xfrm>
          <a:prstGeom prst="rect">
            <a:avLst/>
          </a:prstGeom>
          <a:noFill/>
          <a:ln w="9525">
            <a:noFill/>
            <a:miter lim="800000"/>
            <a:headEnd/>
            <a:tailEnd/>
          </a:ln>
        </p:spPr>
      </p:pic>
      <p:sp>
        <p:nvSpPr>
          <p:cNvPr id="19463" name="Text Box 28"/>
          <p:cNvSpPr txBox="1">
            <a:spLocks noChangeArrowheads="1"/>
          </p:cNvSpPr>
          <p:nvPr/>
        </p:nvSpPr>
        <p:spPr bwMode="auto">
          <a:xfrm>
            <a:off x="4953000" y="6613525"/>
            <a:ext cx="4191000" cy="246063"/>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Images: Gram positive and Gram negative bacterial stains, T. Port</a:t>
            </a:r>
          </a:p>
        </p:txBody>
      </p:sp>
      <p:sp>
        <p:nvSpPr>
          <p:cNvPr id="19464" name="Text Box 5"/>
          <p:cNvSpPr txBox="1">
            <a:spLocks noChangeArrowheads="1"/>
          </p:cNvSpPr>
          <p:nvPr/>
        </p:nvSpPr>
        <p:spPr bwMode="auto">
          <a:xfrm>
            <a:off x="0" y="6621463"/>
            <a:ext cx="4457700" cy="246062"/>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10"/>
              </a:rPr>
              <a:t>Virtual Microbiology Classroom</a:t>
            </a:r>
            <a:r>
              <a:rPr lang="en-US" sz="1000">
                <a:latin typeface="Comic Sans MS" pitchFamily="66" charset="0"/>
              </a:rPr>
              <a:t> on </a:t>
            </a:r>
            <a:r>
              <a:rPr lang="en-US" sz="1000">
                <a:latin typeface="Comic Sans MS" pitchFamily="66" charset="0"/>
                <a:hlinkClick r:id="rId11"/>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smtClean="0"/>
              <a:t>What is microbiology?</a:t>
            </a:r>
            <a:endParaRPr lang="en-US" smtClean="0"/>
          </a:p>
        </p:txBody>
      </p:sp>
      <p:sp>
        <p:nvSpPr>
          <p:cNvPr id="7171" name="Rectangle 3"/>
          <p:cNvSpPr>
            <a:spLocks noGrp="1" noChangeArrowheads="1"/>
          </p:cNvSpPr>
          <p:nvPr>
            <p:ph idx="1"/>
          </p:nvPr>
        </p:nvSpPr>
        <p:spPr/>
        <p:txBody>
          <a:bodyPr/>
          <a:lstStyle/>
          <a:p>
            <a:pPr eaLnBrk="1" hangingPunct="1">
              <a:lnSpc>
                <a:spcPct val="90000"/>
              </a:lnSpc>
            </a:pPr>
            <a:r>
              <a:rPr lang="en-GB" smtClean="0"/>
              <a:t>MICRO– means very small.</a:t>
            </a:r>
          </a:p>
          <a:p>
            <a:pPr eaLnBrk="1" hangingPunct="1">
              <a:lnSpc>
                <a:spcPct val="90000"/>
              </a:lnSpc>
            </a:pPr>
            <a:r>
              <a:rPr lang="en-GB" smtClean="0"/>
              <a:t>So small that it must be viewed with a microscope</a:t>
            </a:r>
          </a:p>
          <a:p>
            <a:pPr eaLnBrk="1" hangingPunct="1">
              <a:lnSpc>
                <a:spcPct val="90000"/>
              </a:lnSpc>
            </a:pPr>
            <a:endParaRPr lang="en-GB" smtClean="0"/>
          </a:p>
          <a:p>
            <a:pPr eaLnBrk="1" hangingPunct="1">
              <a:lnSpc>
                <a:spcPct val="90000"/>
              </a:lnSpc>
            </a:pPr>
            <a:r>
              <a:rPr lang="en-GB" smtClean="0"/>
              <a:t>BIO—means ‘life’ = ‘living organisms’.</a:t>
            </a:r>
          </a:p>
          <a:p>
            <a:pPr eaLnBrk="1" hangingPunct="1">
              <a:lnSpc>
                <a:spcPct val="90000"/>
              </a:lnSpc>
            </a:pPr>
            <a:endParaRPr lang="en-GB" smtClean="0"/>
          </a:p>
          <a:p>
            <a:pPr eaLnBrk="1" hangingPunct="1">
              <a:lnSpc>
                <a:spcPct val="90000"/>
              </a:lnSpc>
            </a:pPr>
            <a:r>
              <a:rPr lang="en-GB" smtClean="0"/>
              <a:t>OLOGY—means ‘the study of’ </a:t>
            </a:r>
          </a:p>
          <a:p>
            <a:pPr eaLnBrk="1" hangingPunct="1">
              <a:lnSpc>
                <a:spcPct val="90000"/>
              </a:lnSpc>
            </a:pPr>
            <a:r>
              <a:rPr lang="en-GB" smtClean="0"/>
              <a:t>Study of life= microbiology</a:t>
            </a:r>
          </a:p>
          <a:p>
            <a:pPr eaLnBrk="1" hangingPunct="1">
              <a:lnSpc>
                <a:spcPct val="90000"/>
              </a:lnSpc>
            </a:pPr>
            <a:endParaRPr lang="en-US"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endParaRPr lang="en-US" smtClean="0"/>
          </a:p>
        </p:txBody>
      </p:sp>
      <p:sp>
        <p:nvSpPr>
          <p:cNvPr id="39939" name="Rectangle 3"/>
          <p:cNvSpPr>
            <a:spLocks noGrp="1" noChangeArrowheads="1"/>
          </p:cNvSpPr>
          <p:nvPr>
            <p:ph idx="1"/>
          </p:nvPr>
        </p:nvSpPr>
        <p:spPr/>
        <p:txBody>
          <a:bodyPr/>
          <a:lstStyle/>
          <a:p>
            <a:pPr eaLnBrk="1" hangingPunct="1"/>
            <a:r>
              <a:rPr lang="en-US" smtClean="0"/>
              <a:t>These postulates set the logical series of steps to be followed in the identification of microorganisms obtained from clinical specimens and the environment.</a:t>
            </a:r>
          </a:p>
          <a:p>
            <a:pPr eaLnBrk="1" hangingPunct="1"/>
            <a:r>
              <a:rPr lang="en-US" smtClean="0"/>
              <a:t>They are the steps to prove an organism to be a pathogen.</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GB" smtClean="0"/>
              <a:t>Exceptions to Koch’s postulate</a:t>
            </a:r>
          </a:p>
        </p:txBody>
      </p:sp>
      <p:sp>
        <p:nvSpPr>
          <p:cNvPr id="40963" name="Rectangle 3"/>
          <p:cNvSpPr>
            <a:spLocks noGrp="1" noChangeArrowheads="1"/>
          </p:cNvSpPr>
          <p:nvPr>
            <p:ph idx="1"/>
          </p:nvPr>
        </p:nvSpPr>
        <p:spPr/>
        <p:txBody>
          <a:bodyPr/>
          <a:lstStyle/>
          <a:p>
            <a:pPr eaLnBrk="1" hangingPunct="1"/>
            <a:endParaRPr lang="en-GB" smtClean="0"/>
          </a:p>
          <a:p>
            <a:pPr eaLnBrk="1" hangingPunct="1">
              <a:buFontTx/>
              <a:buNone/>
            </a:pPr>
            <a:r>
              <a:rPr lang="en-GB" smtClean="0"/>
              <a:t> No culture medium. Eg for .</a:t>
            </a:r>
            <a:r>
              <a:rPr lang="en-GB" i="1" smtClean="0"/>
              <a:t>Treponema</a:t>
            </a:r>
            <a:r>
              <a:rPr lang="en-GB" smtClean="0"/>
              <a:t> </a:t>
            </a:r>
            <a:r>
              <a:rPr lang="en-GB" i="1" smtClean="0"/>
              <a:t>pallidum</a:t>
            </a:r>
            <a:r>
              <a:rPr lang="en-GB" smtClean="0"/>
              <a:t>, </a:t>
            </a:r>
            <a:r>
              <a:rPr lang="en-GB" i="1" smtClean="0"/>
              <a:t>Mycobacterium</a:t>
            </a:r>
            <a:r>
              <a:rPr lang="en-GB" smtClean="0"/>
              <a:t> </a:t>
            </a:r>
            <a:r>
              <a:rPr lang="en-GB" i="1" smtClean="0"/>
              <a:t>leprae.</a:t>
            </a:r>
            <a:endParaRPr lang="en-GB" smtClean="0"/>
          </a:p>
          <a:p>
            <a:pPr eaLnBrk="1" hangingPunct="1">
              <a:buFontTx/>
              <a:buNone/>
            </a:pPr>
            <a:endParaRPr lang="en-GB" smtClean="0"/>
          </a:p>
          <a:p>
            <a:pPr eaLnBrk="1" hangingPunct="1">
              <a:buFontTx/>
              <a:buNone/>
            </a:pPr>
            <a:r>
              <a:rPr lang="en-GB" smtClean="0"/>
              <a:t>One organism may produce diff types of disease. </a:t>
            </a:r>
          </a:p>
          <a:p>
            <a:pPr eaLnBrk="1" hangingPunct="1"/>
            <a:endParaRPr lang="en-GB"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dirty="0" smtClean="0"/>
              <a:t>Koch’s postulates have played an important role in microbiology, yet they have major limitations. For example, Koch was well aware that in the case of cholera, the causal agent, </a:t>
            </a:r>
            <a:r>
              <a:rPr lang="en-US" sz="2800" i="1" dirty="0" err="1" smtClean="0">
                <a:hlinkClick r:id="rId2" tooltip="Vibrio cholerae"/>
              </a:rPr>
              <a:t>Vibrio</a:t>
            </a:r>
            <a:r>
              <a:rPr lang="en-US" sz="2800" i="1" dirty="0" smtClean="0">
                <a:hlinkClick r:id="rId2" tooltip="Vibrio cholerae"/>
              </a:rPr>
              <a:t> </a:t>
            </a:r>
            <a:r>
              <a:rPr lang="en-US" sz="2800" i="1" dirty="0" err="1" smtClean="0">
                <a:hlinkClick r:id="rId2" tooltip="Vibrio cholerae"/>
              </a:rPr>
              <a:t>cholerae</a:t>
            </a:r>
            <a:r>
              <a:rPr lang="en-US" sz="2800" dirty="0" smtClean="0"/>
              <a:t>, could be found in both sick and healthy people, invalidating his first postulate. Furthermore, viral diseases were not yet discovered when Koch formulated his postulates, and there are many viruses that do not cause illness in all infected individuals, a requirement of the first postulate.</a:t>
            </a:r>
            <a:endParaRPr lang="en-US" sz="28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Contradictions and occurrences such as these above have led many to believe that a fifth postulate may be required.</a:t>
            </a:r>
          </a:p>
          <a:p>
            <a:r>
              <a:rPr lang="en-US" dirty="0" smtClean="0"/>
              <a:t> If enacted, this postulate would state that sufficient microbial data should allow scientists to treat, cure, or prevent the particular disease.</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Nucleic acid-based methods make it possible to identify microbes that are associated with a disease, but in many cases the microbes are uncultivable. Also, nucleic acid-based detection methods are very sensitive, and they can often detect the very low levels of viruses that are found in healthy people without disease.</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Fredricks</a:t>
            </a:r>
            <a:r>
              <a:rPr lang="en-US" dirty="0" smtClean="0"/>
              <a:t> and </a:t>
            </a:r>
            <a:r>
              <a:rPr lang="en-US" dirty="0" err="1" smtClean="0"/>
              <a:t>Relman</a:t>
            </a:r>
            <a:r>
              <a:rPr lang="en-US" dirty="0" smtClean="0"/>
              <a:t> postulates</a:t>
            </a:r>
            <a:endParaRPr lang="en-US" dirty="0"/>
          </a:p>
        </p:txBody>
      </p:sp>
      <p:sp>
        <p:nvSpPr>
          <p:cNvPr id="3" name="Content Placeholder 2"/>
          <p:cNvSpPr>
            <a:spLocks noGrp="1"/>
          </p:cNvSpPr>
          <p:nvPr>
            <p:ph idx="1"/>
          </p:nvPr>
        </p:nvSpPr>
        <p:spPr/>
        <p:txBody>
          <a:bodyPr/>
          <a:lstStyle/>
          <a:p>
            <a:r>
              <a:rPr lang="en-US" dirty="0" smtClean="0"/>
              <a:t>The use of these new methods has led to revised versions of Koch’s postulates: </a:t>
            </a:r>
            <a:r>
              <a:rPr lang="en-US" dirty="0" err="1" smtClean="0"/>
              <a:t>Fredricks</a:t>
            </a:r>
            <a:r>
              <a:rPr lang="en-US" dirty="0" smtClean="0"/>
              <a:t> and </a:t>
            </a:r>
            <a:r>
              <a:rPr lang="en-US" dirty="0" err="1" smtClean="0"/>
              <a:t>Relman</a:t>
            </a:r>
            <a:r>
              <a:rPr lang="en-US" dirty="0" smtClean="0"/>
              <a:t> have suggested the following set of Koch’s postulates for the 21st century:</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0"/>
            <a:ext cx="8610600" cy="6555641"/>
          </a:xfrm>
          <a:prstGeom prst="rect">
            <a:avLst/>
          </a:prstGeom>
        </p:spPr>
        <p:txBody>
          <a:bodyPr wrap="square">
            <a:spAutoFit/>
          </a:bodyPr>
          <a:lstStyle/>
          <a:p>
            <a:pPr marL="342900" indent="-342900"/>
            <a:r>
              <a:rPr lang="en-US" sz="2800" dirty="0" smtClean="0"/>
              <a:t>			</a:t>
            </a:r>
            <a:r>
              <a:rPr lang="en-US" sz="2800" dirty="0" err="1" smtClean="0"/>
              <a:t>Fredricks-Relman’s</a:t>
            </a:r>
            <a:r>
              <a:rPr lang="en-US" sz="2800" dirty="0" smtClean="0"/>
              <a:t>  postulates</a:t>
            </a:r>
          </a:p>
          <a:p>
            <a:pPr marL="342900" indent="-342900">
              <a:buAutoNum type="arabicPeriod"/>
            </a:pPr>
            <a:r>
              <a:rPr lang="en-US" sz="2800" dirty="0" smtClean="0"/>
              <a:t>A nucleic acid sequence belonging to a putative pathogen should be present in most cases of an infectious disease. </a:t>
            </a:r>
          </a:p>
          <a:p>
            <a:pPr marL="342900" indent="-342900">
              <a:buAutoNum type="arabicPeriod"/>
            </a:pPr>
            <a:endParaRPr lang="en-US" sz="2800" dirty="0" smtClean="0"/>
          </a:p>
          <a:p>
            <a:pPr marL="342900" indent="-342900">
              <a:buAutoNum type="arabicPeriod"/>
            </a:pPr>
            <a:r>
              <a:rPr lang="en-US" sz="2800" dirty="0" smtClean="0"/>
              <a:t>Microbial nucleic acids should be found preferentially in those organs or gross anatomic sites known to be diseased, and not in those organs that lack pathology. Fewer, or no, copies of pathogen-associated nucleic acid sequences should occur in hosts or tissues without disease.</a:t>
            </a:r>
          </a:p>
          <a:p>
            <a:pPr marL="342900" indent="-342900">
              <a:buAutoNum type="arabicPeriod"/>
            </a:pPr>
            <a:r>
              <a:rPr lang="en-US" sz="2800" dirty="0" smtClean="0"/>
              <a:t> With resolution of disease, the copy number of pathogen-associated nucleic acid sequences should decrease or become undetectable. With </a:t>
            </a:r>
            <a:r>
              <a:rPr lang="en-US" sz="2800" dirty="0" smtClean="0">
                <a:hlinkClick r:id="rId2" tooltip="Relapse"/>
              </a:rPr>
              <a:t>clinical relapse</a:t>
            </a:r>
            <a:r>
              <a:rPr lang="en-US" sz="2800" dirty="0" smtClean="0"/>
              <a:t>, the opposite should occur</a:t>
            </a:r>
            <a:r>
              <a:rPr lang="en-US" dirty="0" smtClean="0"/>
              <a: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0"/>
            <a:ext cx="8686800" cy="2062103"/>
          </a:xfrm>
          <a:prstGeom prst="rect">
            <a:avLst/>
          </a:prstGeom>
        </p:spPr>
        <p:txBody>
          <a:bodyPr wrap="square">
            <a:spAutoFit/>
          </a:bodyPr>
          <a:lstStyle/>
          <a:p>
            <a:r>
              <a:rPr lang="en-US" sz="2800" dirty="0" err="1" smtClean="0"/>
              <a:t>Fredricks</a:t>
            </a:r>
            <a:r>
              <a:rPr lang="en-US" sz="2800" dirty="0" smtClean="0"/>
              <a:t> –</a:t>
            </a:r>
            <a:r>
              <a:rPr lang="en-US" sz="2800" dirty="0" err="1" smtClean="0"/>
              <a:t>Relman</a:t>
            </a:r>
            <a:r>
              <a:rPr lang="en-US" sz="2800" dirty="0" smtClean="0"/>
              <a:t> postulates</a:t>
            </a:r>
          </a:p>
          <a:p>
            <a:r>
              <a:rPr lang="en-US" sz="2800" dirty="0" smtClean="0"/>
              <a:t>4</a:t>
            </a:r>
            <a:r>
              <a:rPr lang="en-US" sz="2400" dirty="0" smtClean="0"/>
              <a:t>. When sequence detection predates disease, or sequence copy number correlates with severity of disease or pathology, the sequence-disease association is more likely to be a causal relationship</a:t>
            </a:r>
            <a:endParaRPr lang="en-US" sz="2400" dirty="0"/>
          </a:p>
        </p:txBody>
      </p:sp>
      <p:sp>
        <p:nvSpPr>
          <p:cNvPr id="3" name="Rectangle 2"/>
          <p:cNvSpPr/>
          <p:nvPr/>
        </p:nvSpPr>
        <p:spPr>
          <a:xfrm>
            <a:off x="381000" y="1981201"/>
            <a:ext cx="8610600" cy="4876800"/>
          </a:xfrm>
          <a:prstGeom prst="rect">
            <a:avLst/>
          </a:prstGeom>
        </p:spPr>
        <p:txBody>
          <a:bodyPr wrap="square">
            <a:spAutoFit/>
          </a:bodyPr>
          <a:lstStyle/>
          <a:p>
            <a:r>
              <a:rPr lang="en-US" sz="2400" dirty="0" smtClean="0"/>
              <a:t>5. The nature of the microorganism inferred from the available sequence should be consistent with the known biological characteristics of that group of organisms.</a:t>
            </a:r>
          </a:p>
          <a:p>
            <a:endParaRPr lang="en-US" sz="2400" dirty="0" smtClean="0"/>
          </a:p>
          <a:p>
            <a:r>
              <a:rPr lang="en-US" sz="2400" dirty="0" smtClean="0"/>
              <a:t>6. Tissue-sequence correlates should be sought at the cellular level: efforts should be made to demonstrate specific in situ hybridization of microbial sequence to areas of tissue pathology and to visible microorganisms or to areas where microorganisms are presumed to be located.</a:t>
            </a:r>
          </a:p>
          <a:p>
            <a:endParaRPr lang="en-US" sz="2400" dirty="0" smtClean="0"/>
          </a:p>
          <a:p>
            <a:r>
              <a:rPr lang="en-US" sz="2400" dirty="0" smtClean="0"/>
              <a:t>7. These sequence-based forms of evidence for microbial causation should be reproducible</a:t>
            </a:r>
          </a:p>
          <a:p>
            <a:endParaRPr lang="en-US" sz="24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endParaRPr lang="en-US" smtClean="0"/>
          </a:p>
        </p:txBody>
      </p:sp>
      <p:sp>
        <p:nvSpPr>
          <p:cNvPr id="41987" name="Rectangle 3"/>
          <p:cNvSpPr>
            <a:spLocks noGrp="1" noChangeArrowheads="1"/>
          </p:cNvSpPr>
          <p:nvPr>
            <p:ph idx="1"/>
          </p:nvPr>
        </p:nvSpPr>
        <p:spPr/>
        <p:txBody>
          <a:bodyPr/>
          <a:lstStyle/>
          <a:p>
            <a:pPr eaLnBrk="1" hangingPunct="1"/>
            <a:r>
              <a:rPr lang="en-GB" smtClean="0"/>
              <a:t>Edward Jenner used scrapings from cowpox and inoculated them into healthy human. The human developed mild disease but recovered.</a:t>
            </a:r>
          </a:p>
          <a:p>
            <a:pPr eaLnBrk="1" hangingPunct="1"/>
            <a:endParaRPr lang="en-GB" smtClean="0"/>
          </a:p>
          <a:p>
            <a:pPr eaLnBrk="1" hangingPunct="1"/>
            <a:r>
              <a:rPr lang="en-GB" smtClean="0"/>
              <a:t>Such people did not develop the severe smallpox. </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endParaRPr lang="en-US" smtClean="0"/>
          </a:p>
        </p:txBody>
      </p:sp>
      <p:sp>
        <p:nvSpPr>
          <p:cNvPr id="43011" name="Rectangle 3"/>
          <p:cNvSpPr>
            <a:spLocks noGrp="1" noChangeArrowheads="1"/>
          </p:cNvSpPr>
          <p:nvPr>
            <p:ph idx="1"/>
          </p:nvPr>
        </p:nvSpPr>
        <p:spPr/>
        <p:txBody>
          <a:bodyPr/>
          <a:lstStyle/>
          <a:p>
            <a:pPr eaLnBrk="1" hangingPunct="1">
              <a:lnSpc>
                <a:spcPct val="90000"/>
              </a:lnSpc>
            </a:pPr>
            <a:r>
              <a:rPr lang="en-GB" smtClean="0"/>
              <a:t>Pasteur used avirulent form of bacteria to inoculate chicken against fowl cholera…he coined the word vaccine. </a:t>
            </a:r>
          </a:p>
          <a:p>
            <a:pPr eaLnBrk="1" hangingPunct="1">
              <a:lnSpc>
                <a:spcPct val="90000"/>
              </a:lnSpc>
            </a:pPr>
            <a:endParaRPr lang="en-GB" smtClean="0"/>
          </a:p>
          <a:p>
            <a:pPr eaLnBrk="1" hangingPunct="1">
              <a:lnSpc>
                <a:spcPct val="90000"/>
              </a:lnSpc>
            </a:pPr>
            <a:r>
              <a:rPr lang="en-GB" smtClean="0"/>
              <a:t>The process was called vaccination (vacca=cow) …</a:t>
            </a:r>
            <a:r>
              <a:rPr lang="en-GB" sz="2800" i="1" smtClean="0"/>
              <a:t>in respect of Jenner’s work.</a:t>
            </a:r>
          </a:p>
          <a:p>
            <a:pPr eaLnBrk="1" hangingPunct="1">
              <a:lnSpc>
                <a:spcPct val="90000"/>
              </a:lnSpc>
            </a:pPr>
            <a:endParaRPr lang="en-GB" smtClean="0"/>
          </a:p>
          <a:p>
            <a:pPr eaLnBrk="1" hangingPunct="1">
              <a:lnSpc>
                <a:spcPct val="90000"/>
              </a:lnSpc>
            </a:pPr>
            <a:r>
              <a:rPr lang="en-GB" smtClean="0"/>
              <a:t>The protection given by vaccination is called immunity.</a:t>
            </a:r>
          </a:p>
          <a:p>
            <a:pPr eaLnBrk="1" hangingPunct="1">
              <a:lnSpc>
                <a:spcPct val="90000"/>
              </a:lnSpc>
            </a:pPr>
            <a:endParaRPr lang="en-GB"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endParaRPr lang="en-US" smtClean="0"/>
          </a:p>
        </p:txBody>
      </p:sp>
      <p:sp>
        <p:nvSpPr>
          <p:cNvPr id="8195" name="Rectangle 3"/>
          <p:cNvSpPr>
            <a:spLocks noGrp="1" noChangeArrowheads="1"/>
          </p:cNvSpPr>
          <p:nvPr>
            <p:ph idx="1"/>
          </p:nvPr>
        </p:nvSpPr>
        <p:spPr/>
        <p:txBody>
          <a:bodyPr/>
          <a:lstStyle/>
          <a:p>
            <a:pPr eaLnBrk="1" hangingPunct="1"/>
            <a:r>
              <a:rPr lang="en-GB" smtClean="0"/>
              <a:t>Therefore microbiology is the study of very small living organisms, mostly too small to be seen with unaided eye.</a:t>
            </a:r>
            <a:endParaRPr lang="en-US"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endParaRPr lang="en-US" smtClean="0"/>
          </a:p>
        </p:txBody>
      </p:sp>
      <p:sp>
        <p:nvSpPr>
          <p:cNvPr id="44035" name="Rectangle 3"/>
          <p:cNvSpPr>
            <a:spLocks noGrp="1" noChangeArrowheads="1"/>
          </p:cNvSpPr>
          <p:nvPr>
            <p:ph idx="1"/>
          </p:nvPr>
        </p:nvSpPr>
        <p:spPr/>
        <p:txBody>
          <a:bodyPr/>
          <a:lstStyle/>
          <a:p>
            <a:pPr eaLnBrk="1" hangingPunct="1"/>
            <a:r>
              <a:rPr lang="en-GB" smtClean="0"/>
              <a:t>Vaccines are now produced from avirulent or killed forms of microorgansms.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GB" sz="4000" smtClean="0"/>
              <a:t>Magic bullet dream: the birth of modern chemotherapy</a:t>
            </a:r>
          </a:p>
        </p:txBody>
      </p:sp>
      <p:sp>
        <p:nvSpPr>
          <p:cNvPr id="45059" name="Rectangle 3"/>
          <p:cNvSpPr>
            <a:spLocks noGrp="1" noChangeArrowheads="1"/>
          </p:cNvSpPr>
          <p:nvPr>
            <p:ph idx="1"/>
          </p:nvPr>
        </p:nvSpPr>
        <p:spPr/>
        <p:txBody>
          <a:bodyPr/>
          <a:lstStyle/>
          <a:p>
            <a:pPr eaLnBrk="1" hangingPunct="1"/>
            <a:r>
              <a:rPr lang="en-GB" smtClean="0"/>
              <a:t>Microbiologists later started looking for chemicals which could destroy the microorganisms.</a:t>
            </a:r>
          </a:p>
          <a:p>
            <a:pPr eaLnBrk="1" hangingPunct="1"/>
            <a:r>
              <a:rPr lang="en-GB" smtClean="0"/>
              <a:t>Use of laboratory Chemicals for this purpose was called Chemotherapy.</a:t>
            </a:r>
          </a:p>
          <a:p>
            <a:pPr eaLnBrk="1" hangingPunct="1"/>
            <a:endParaRPr lang="en-GB" smtClean="0"/>
          </a:p>
          <a:p>
            <a:pPr eaLnBrk="1" hangingPunct="1"/>
            <a:r>
              <a:rPr lang="en-GB" smtClean="0"/>
              <a:t>The chemicals are called synthetic drugs</a:t>
            </a:r>
          </a:p>
          <a:p>
            <a:pPr eaLnBrk="1" hangingPunct="1"/>
            <a:endParaRPr lang="en-GB"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endParaRPr lang="en-US" smtClean="0"/>
          </a:p>
        </p:txBody>
      </p:sp>
      <p:sp>
        <p:nvSpPr>
          <p:cNvPr id="46083" name="Rectangle 3"/>
          <p:cNvSpPr>
            <a:spLocks noGrp="1" noChangeArrowheads="1"/>
          </p:cNvSpPr>
          <p:nvPr>
            <p:ph idx="1"/>
          </p:nvPr>
        </p:nvSpPr>
        <p:spPr/>
        <p:txBody>
          <a:bodyPr/>
          <a:lstStyle/>
          <a:p>
            <a:pPr eaLnBrk="1" hangingPunct="1">
              <a:buFontTx/>
              <a:buNone/>
            </a:pPr>
            <a:r>
              <a:rPr lang="en-GB" smtClean="0"/>
              <a:t>Chemicals produced naturally by bacteria or fungi to act against other microorganisms</a:t>
            </a:r>
          </a:p>
          <a:p>
            <a:pPr eaLnBrk="1" hangingPunct="1">
              <a:buFontTx/>
              <a:buNone/>
            </a:pPr>
            <a:r>
              <a:rPr lang="en-GB" smtClean="0"/>
              <a:t>are called </a:t>
            </a:r>
            <a:r>
              <a:rPr lang="en-GB" smtClean="0">
                <a:solidFill>
                  <a:srgbClr val="FF0000"/>
                </a:solidFill>
              </a:rPr>
              <a:t>antibiotics</a:t>
            </a:r>
            <a:r>
              <a:rPr lang="en-GB" smtClean="0"/>
              <a:t>.</a:t>
            </a:r>
          </a:p>
          <a:p>
            <a:pPr eaLnBrk="1" hangingPunct="1">
              <a:buFontTx/>
              <a:buNone/>
            </a:pPr>
            <a:r>
              <a:rPr lang="en-GB" smtClean="0"/>
              <a:t>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endParaRPr lang="en-US" smtClean="0"/>
          </a:p>
        </p:txBody>
      </p:sp>
      <p:sp>
        <p:nvSpPr>
          <p:cNvPr id="47107" name="Rectangle 3"/>
          <p:cNvSpPr>
            <a:spLocks noGrp="1" noChangeArrowheads="1"/>
          </p:cNvSpPr>
          <p:nvPr>
            <p:ph idx="1"/>
          </p:nvPr>
        </p:nvSpPr>
        <p:spPr/>
        <p:txBody>
          <a:bodyPr/>
          <a:lstStyle/>
          <a:p>
            <a:pPr eaLnBrk="1" hangingPunct="1"/>
            <a:r>
              <a:rPr lang="en-GB" smtClean="0"/>
              <a:t>Paul Ehrlich (1910) looking for a magic bullet tested many lab chemicals against bacteria.</a:t>
            </a:r>
          </a:p>
          <a:p>
            <a:pPr eaLnBrk="1" hangingPunct="1"/>
            <a:r>
              <a:rPr lang="en-GB" smtClean="0"/>
              <a:t>He found arsenic derivatives to be effective against syphilis.</a:t>
            </a:r>
          </a:p>
          <a:p>
            <a:pPr eaLnBrk="1" hangingPunct="1"/>
            <a:r>
              <a:rPr lang="en-GB" smtClean="0"/>
              <a:t>He called the drug </a:t>
            </a:r>
            <a:r>
              <a:rPr lang="en-GB" u="sng" smtClean="0"/>
              <a:t>salvarsan</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74638"/>
            <a:ext cx="8229600" cy="715962"/>
          </a:xfrm>
        </p:spPr>
        <p:txBody>
          <a:bodyPr/>
          <a:lstStyle/>
          <a:p>
            <a:pPr algn="l" eaLnBrk="1" hangingPunct="1"/>
            <a:r>
              <a:rPr lang="en-US" sz="3200" b="1" dirty="0" smtClean="0">
                <a:solidFill>
                  <a:schemeClr val="folHlink"/>
                </a:solidFill>
                <a:latin typeface="Comic Sans MS" pitchFamily="66" charset="0"/>
              </a:rPr>
              <a:t>The Germ Theory of Disease</a:t>
            </a:r>
            <a:r>
              <a:rPr lang="en-US" sz="2400" b="1" dirty="0" smtClean="0">
                <a:solidFill>
                  <a:schemeClr val="folHlink"/>
                </a:solidFill>
                <a:latin typeface="Comic Sans MS" pitchFamily="66" charset="0"/>
              </a:rPr>
              <a:t/>
            </a:r>
            <a:br>
              <a:rPr lang="en-US" sz="2400" b="1" dirty="0" smtClean="0">
                <a:solidFill>
                  <a:schemeClr val="folHlink"/>
                </a:solidFill>
                <a:latin typeface="Comic Sans MS" pitchFamily="66" charset="0"/>
              </a:rPr>
            </a:br>
            <a:r>
              <a:rPr lang="en-US" sz="2400" b="1" dirty="0" smtClean="0">
                <a:latin typeface="Comic Sans MS" pitchFamily="66" charset="0"/>
              </a:rPr>
              <a:t> </a:t>
            </a:r>
            <a:r>
              <a:rPr lang="en-US" sz="1800" dirty="0" smtClean="0">
                <a:latin typeface="Comic Sans MS" pitchFamily="66" charset="0"/>
              </a:rPr>
              <a:t>Joseph</a:t>
            </a:r>
            <a:r>
              <a:rPr lang="en-US" sz="2000" b="1" dirty="0" smtClean="0">
                <a:latin typeface="Comic Sans MS" pitchFamily="66" charset="0"/>
              </a:rPr>
              <a:t> </a:t>
            </a:r>
            <a:r>
              <a:rPr lang="en-US" sz="2000" dirty="0" smtClean="0">
                <a:latin typeface="Comic Sans MS" pitchFamily="66" charset="0"/>
              </a:rPr>
              <a:t>_Lister_ – Father of Modern Antisepsis</a:t>
            </a:r>
          </a:p>
        </p:txBody>
      </p:sp>
      <p:sp>
        <p:nvSpPr>
          <p:cNvPr id="20483" name="Rectangle 3"/>
          <p:cNvSpPr>
            <a:spLocks noGrp="1" noChangeArrowheads="1"/>
          </p:cNvSpPr>
          <p:nvPr>
            <p:ph type="body" sz="half" idx="1"/>
          </p:nvPr>
        </p:nvSpPr>
        <p:spPr>
          <a:xfrm>
            <a:off x="152400" y="1295400"/>
            <a:ext cx="8686800" cy="5562600"/>
          </a:xfrm>
        </p:spPr>
        <p:txBody>
          <a:bodyPr/>
          <a:lstStyle/>
          <a:p>
            <a:pPr eaLnBrk="1" hangingPunct="1">
              <a:lnSpc>
                <a:spcPct val="80000"/>
              </a:lnSpc>
              <a:buFontTx/>
              <a:buNone/>
            </a:pPr>
            <a:r>
              <a:rPr lang="en-US" sz="1400" dirty="0" smtClean="0">
                <a:latin typeface="Comic Sans MS" pitchFamily="66" charset="0"/>
              </a:rPr>
              <a:t>Prevailing belief = Wound infection due to tissue </a:t>
            </a:r>
          </a:p>
          <a:p>
            <a:pPr eaLnBrk="1" hangingPunct="1">
              <a:lnSpc>
                <a:spcPct val="80000"/>
              </a:lnSpc>
              <a:buFontTx/>
              <a:buNone/>
            </a:pPr>
            <a:r>
              <a:rPr lang="en-US" sz="1400" dirty="0" smtClean="0">
                <a:latin typeface="Comic Sans MS" pitchFamily="66" charset="0"/>
              </a:rPr>
              <a:t>		           exposed to stinking "miasma" in air. </a:t>
            </a:r>
          </a:p>
          <a:p>
            <a:pPr eaLnBrk="1" hangingPunct="1">
              <a:lnSpc>
                <a:spcPct val="80000"/>
              </a:lnSpc>
              <a:buFontTx/>
              <a:buNone/>
            </a:pPr>
            <a:endParaRPr lang="en-US" sz="1400" dirty="0" smtClean="0">
              <a:latin typeface="Comic Sans MS" pitchFamily="66" charset="0"/>
            </a:endParaRPr>
          </a:p>
          <a:p>
            <a:pPr eaLnBrk="1" hangingPunct="1">
              <a:lnSpc>
                <a:spcPct val="80000"/>
              </a:lnSpc>
              <a:buFontTx/>
              <a:buNone/>
            </a:pPr>
            <a:r>
              <a:rPr lang="en-US" sz="1400" dirty="0" smtClean="0">
                <a:latin typeface="Comic Sans MS" pitchFamily="66" charset="0"/>
              </a:rPr>
              <a:t>Lister had read a paper by Pasteur showing that rotting could occur without </a:t>
            </a:r>
          </a:p>
          <a:p>
            <a:pPr eaLnBrk="1" hangingPunct="1">
              <a:lnSpc>
                <a:spcPct val="80000"/>
              </a:lnSpc>
              <a:buFontTx/>
              <a:buNone/>
            </a:pPr>
            <a:r>
              <a:rPr lang="en-US" sz="1400" dirty="0" smtClean="0">
                <a:latin typeface="Comic Sans MS" pitchFamily="66" charset="0"/>
              </a:rPr>
              <a:t>oxygen if microorganisms present. </a:t>
            </a:r>
          </a:p>
          <a:p>
            <a:pPr eaLnBrk="1" hangingPunct="1">
              <a:lnSpc>
                <a:spcPct val="80000"/>
              </a:lnSpc>
              <a:buFontTx/>
              <a:buNone/>
            </a:pPr>
            <a:endParaRPr lang="en-US" sz="1400" dirty="0" smtClean="0">
              <a:latin typeface="Comic Sans MS" pitchFamily="66" charset="0"/>
            </a:endParaRPr>
          </a:p>
          <a:p>
            <a:pPr eaLnBrk="1" hangingPunct="1">
              <a:lnSpc>
                <a:spcPct val="80000"/>
              </a:lnSpc>
              <a:buFontTx/>
              <a:buNone/>
            </a:pPr>
            <a:r>
              <a:rPr lang="en-US" sz="1400" dirty="0" smtClean="0">
                <a:latin typeface="Comic Sans MS" pitchFamily="66" charset="0"/>
              </a:rPr>
              <a:t>Maybe microorganisms were causing gangrene?</a:t>
            </a:r>
            <a:endParaRPr lang="en-US" sz="1400" i="1" dirty="0" smtClean="0">
              <a:latin typeface="Comic Sans MS" pitchFamily="66" charset="0"/>
            </a:endParaRPr>
          </a:p>
          <a:p>
            <a:pPr eaLnBrk="1" hangingPunct="1">
              <a:lnSpc>
                <a:spcPct val="80000"/>
              </a:lnSpc>
              <a:buFontTx/>
              <a:buNone/>
            </a:pPr>
            <a:endParaRPr lang="en-US" sz="1400" i="1" dirty="0" smtClean="0">
              <a:latin typeface="Comic Sans MS" pitchFamily="66" charset="0"/>
            </a:endParaRPr>
          </a:p>
          <a:p>
            <a:pPr eaLnBrk="1" hangingPunct="1">
              <a:lnSpc>
                <a:spcPct val="80000"/>
              </a:lnSpc>
              <a:buFontTx/>
              <a:buNone/>
            </a:pPr>
            <a:r>
              <a:rPr lang="en-US" sz="1400" dirty="0" smtClean="0">
                <a:latin typeface="Comic Sans MS" pitchFamily="66" charset="0"/>
              </a:rPr>
              <a:t>Pasteur suggested three methods to get rid of microorganisms: </a:t>
            </a:r>
          </a:p>
          <a:p>
            <a:pPr eaLnBrk="1" hangingPunct="1">
              <a:lnSpc>
                <a:spcPct val="80000"/>
              </a:lnSpc>
              <a:buFontTx/>
              <a:buNone/>
            </a:pPr>
            <a:endParaRPr lang="en-US" sz="1000" dirty="0" smtClean="0">
              <a:latin typeface="Comic Sans MS" pitchFamily="66" charset="0"/>
            </a:endParaRPr>
          </a:p>
          <a:p>
            <a:pPr eaLnBrk="1" hangingPunct="1">
              <a:lnSpc>
                <a:spcPct val="80000"/>
              </a:lnSpc>
              <a:buFontTx/>
              <a:buAutoNum type="arabicPeriod"/>
            </a:pPr>
            <a:r>
              <a:rPr lang="en-US" sz="1200" dirty="0" smtClean="0">
                <a:latin typeface="Comic Sans MS" pitchFamily="66" charset="0"/>
              </a:rPr>
              <a:t>________________________________</a:t>
            </a:r>
          </a:p>
          <a:p>
            <a:pPr eaLnBrk="1" hangingPunct="1">
              <a:lnSpc>
                <a:spcPct val="80000"/>
              </a:lnSpc>
              <a:buFontTx/>
              <a:buNone/>
            </a:pPr>
            <a:endParaRPr lang="en-US" sz="1200" dirty="0" smtClean="0">
              <a:latin typeface="Comic Sans MS" pitchFamily="66" charset="0"/>
            </a:endParaRPr>
          </a:p>
          <a:p>
            <a:pPr eaLnBrk="1" hangingPunct="1">
              <a:lnSpc>
                <a:spcPct val="80000"/>
              </a:lnSpc>
              <a:buFontTx/>
              <a:buNone/>
            </a:pPr>
            <a:r>
              <a:rPr lang="en-US" sz="1200" dirty="0" smtClean="0">
                <a:latin typeface="Comic Sans MS" pitchFamily="66" charset="0"/>
              </a:rPr>
              <a:t>2. 	________________________________</a:t>
            </a:r>
          </a:p>
          <a:p>
            <a:pPr eaLnBrk="1" hangingPunct="1">
              <a:lnSpc>
                <a:spcPct val="80000"/>
              </a:lnSpc>
              <a:buFontTx/>
              <a:buNone/>
            </a:pPr>
            <a:endParaRPr lang="en-US" sz="1200" dirty="0" smtClean="0">
              <a:latin typeface="Comic Sans MS" pitchFamily="66" charset="0"/>
            </a:endParaRPr>
          </a:p>
          <a:p>
            <a:pPr eaLnBrk="1" hangingPunct="1">
              <a:lnSpc>
                <a:spcPct val="80000"/>
              </a:lnSpc>
              <a:buFontTx/>
              <a:buAutoNum type="arabicPeriod" startAt="3"/>
            </a:pPr>
            <a:r>
              <a:rPr lang="en-US" sz="1200" dirty="0" smtClean="0">
                <a:latin typeface="Comic Sans MS" pitchFamily="66" charset="0"/>
              </a:rPr>
              <a:t>________________________________</a:t>
            </a:r>
          </a:p>
          <a:p>
            <a:pPr eaLnBrk="1" hangingPunct="1">
              <a:lnSpc>
                <a:spcPct val="80000"/>
              </a:lnSpc>
              <a:buFontTx/>
              <a:buNone/>
            </a:pPr>
            <a:endParaRPr lang="en-US" sz="1200" dirty="0" smtClean="0">
              <a:latin typeface="Comic Sans MS" pitchFamily="66" charset="0"/>
            </a:endParaRPr>
          </a:p>
          <a:p>
            <a:pPr eaLnBrk="1" hangingPunct="1">
              <a:lnSpc>
                <a:spcPct val="80000"/>
              </a:lnSpc>
              <a:buFontTx/>
              <a:buNone/>
            </a:pPr>
            <a:endParaRPr lang="en-US" sz="800" dirty="0" smtClean="0">
              <a:latin typeface="Comic Sans MS" pitchFamily="66" charset="0"/>
            </a:endParaRPr>
          </a:p>
          <a:p>
            <a:pPr eaLnBrk="1" hangingPunct="1">
              <a:lnSpc>
                <a:spcPct val="80000"/>
              </a:lnSpc>
              <a:buFontTx/>
              <a:buNone/>
            </a:pPr>
            <a:r>
              <a:rPr lang="en-US" sz="1400" dirty="0" smtClean="0">
                <a:latin typeface="Comic Sans MS" pitchFamily="66" charset="0"/>
              </a:rPr>
              <a:t>The first two inappropriate for use in human wounds, so Lister experimented with the third.</a:t>
            </a:r>
          </a:p>
          <a:p>
            <a:pPr eaLnBrk="1" hangingPunct="1">
              <a:lnSpc>
                <a:spcPct val="80000"/>
              </a:lnSpc>
            </a:pPr>
            <a:endParaRPr lang="en-US" sz="600" dirty="0" smtClean="0">
              <a:latin typeface="Comic Sans MS" pitchFamily="66" charset="0"/>
            </a:endParaRPr>
          </a:p>
          <a:p>
            <a:pPr eaLnBrk="1" hangingPunct="1">
              <a:lnSpc>
                <a:spcPct val="80000"/>
              </a:lnSpc>
              <a:buFontTx/>
              <a:buNone/>
            </a:pPr>
            <a:r>
              <a:rPr lang="en-US" sz="1400" b="1" dirty="0" smtClean="0">
                <a:latin typeface="Comic Sans MS" pitchFamily="66" charset="0"/>
              </a:rPr>
              <a:t>Carbolic acid</a:t>
            </a:r>
            <a:r>
              <a:rPr lang="en-US" sz="1400" dirty="0" smtClean="0">
                <a:latin typeface="Comic Sans MS" pitchFamily="66" charset="0"/>
              </a:rPr>
              <a:t> was used for deodorizing sewage, so Lister tried spraying instruments, surgical incisions, wounds and dressings with solution. </a:t>
            </a:r>
          </a:p>
          <a:p>
            <a:pPr eaLnBrk="1" hangingPunct="1">
              <a:lnSpc>
                <a:spcPct val="80000"/>
              </a:lnSpc>
              <a:buFontTx/>
              <a:buNone/>
            </a:pPr>
            <a:endParaRPr lang="en-US" sz="1400" dirty="0" smtClean="0">
              <a:latin typeface="Comic Sans MS" pitchFamily="66" charset="0"/>
            </a:endParaRPr>
          </a:p>
          <a:p>
            <a:pPr eaLnBrk="1" hangingPunct="1">
              <a:lnSpc>
                <a:spcPct val="80000"/>
              </a:lnSpc>
              <a:buFontTx/>
              <a:buNone/>
            </a:pPr>
            <a:r>
              <a:rPr lang="en-US" sz="1400" dirty="0" smtClean="0">
                <a:latin typeface="Comic Sans MS" pitchFamily="66" charset="0"/>
              </a:rPr>
              <a:t>It markedly reduced the incidence of gangrene</a:t>
            </a:r>
            <a:r>
              <a:rPr lang="en-US" sz="1200" dirty="0" smtClean="0">
                <a:latin typeface="Comic Sans MS" pitchFamily="66" charset="0"/>
              </a:rPr>
              <a:t>.  </a:t>
            </a:r>
          </a:p>
          <a:p>
            <a:pPr eaLnBrk="1" hangingPunct="1">
              <a:lnSpc>
                <a:spcPct val="80000"/>
              </a:lnSpc>
              <a:buFontTx/>
              <a:buNone/>
            </a:pPr>
            <a:endParaRPr lang="en-US" sz="600" dirty="0" smtClean="0">
              <a:latin typeface="Comic Sans MS" pitchFamily="66" charset="0"/>
            </a:endParaRPr>
          </a:p>
          <a:p>
            <a:pPr eaLnBrk="1" hangingPunct="1">
              <a:lnSpc>
                <a:spcPct val="80000"/>
              </a:lnSpc>
              <a:buFontTx/>
              <a:buNone/>
            </a:pPr>
            <a:endParaRPr lang="en-US" sz="600" dirty="0" smtClean="0">
              <a:latin typeface="Comic Sans MS" pitchFamily="66" charset="0"/>
            </a:endParaRPr>
          </a:p>
          <a:p>
            <a:pPr eaLnBrk="1" hangingPunct="1">
              <a:lnSpc>
                <a:spcPct val="80000"/>
              </a:lnSpc>
              <a:buFontTx/>
              <a:buNone/>
            </a:pPr>
            <a:r>
              <a:rPr lang="en-US" sz="1400" dirty="0" smtClean="0">
                <a:latin typeface="Comic Sans MS" pitchFamily="66" charset="0"/>
              </a:rPr>
              <a:t>As germ theory became more widely accepted, understood infection best avoided by </a:t>
            </a:r>
            <a:r>
              <a:rPr lang="en-US" sz="1400" b="1" dirty="0" smtClean="0">
                <a:latin typeface="Comic Sans MS" pitchFamily="66" charset="0"/>
              </a:rPr>
              <a:t>preventing bacteria from getting into wounds in the first place</a:t>
            </a:r>
            <a:r>
              <a:rPr lang="en-US" sz="1400" dirty="0" smtClean="0">
                <a:latin typeface="Comic Sans MS" pitchFamily="66" charset="0"/>
              </a:rPr>
              <a:t>. This led to the rise of sterile surgery.</a:t>
            </a:r>
          </a:p>
          <a:p>
            <a:pPr eaLnBrk="1" hangingPunct="1">
              <a:lnSpc>
                <a:spcPct val="80000"/>
              </a:lnSpc>
              <a:buFontTx/>
              <a:buNone/>
            </a:pPr>
            <a:endParaRPr lang="en-US" sz="1400" dirty="0" smtClean="0">
              <a:latin typeface="Comic Sans MS" pitchFamily="66" charset="0"/>
            </a:endParaRPr>
          </a:p>
          <a:p>
            <a:pPr eaLnBrk="1" hangingPunct="1">
              <a:lnSpc>
                <a:spcPct val="80000"/>
              </a:lnSpc>
              <a:buFontTx/>
              <a:buNone/>
            </a:pPr>
            <a:r>
              <a:rPr lang="en-US" sz="1200" dirty="0" smtClean="0"/>
              <a:t> </a:t>
            </a:r>
          </a:p>
        </p:txBody>
      </p:sp>
      <p:pic>
        <p:nvPicPr>
          <p:cNvPr id="20486" name="Picture 17" descr="Joseph_Lister"/>
          <p:cNvPicPr>
            <a:picLocks noGrp="1" noChangeAspect="1" noChangeArrowheads="1"/>
          </p:cNvPicPr>
          <p:nvPr>
            <p:ph sz="quarter" idx="2"/>
          </p:nvPr>
        </p:nvPicPr>
        <p:blipFill>
          <a:blip r:embed="rId3" cstate="print"/>
          <a:srcRect/>
          <a:stretch>
            <a:fillRect/>
          </a:stretch>
        </p:blipFill>
        <p:spPr>
          <a:xfrm>
            <a:off x="7402513" y="228600"/>
            <a:ext cx="1539875" cy="1981200"/>
          </a:xfrm>
          <a:noFill/>
        </p:spPr>
      </p:pic>
      <p:pic>
        <p:nvPicPr>
          <p:cNvPr id="20484" name="Picture 9" descr="listerine"/>
          <p:cNvPicPr>
            <a:picLocks noGrp="1" noChangeAspect="1" noChangeArrowheads="1"/>
          </p:cNvPicPr>
          <p:nvPr>
            <p:ph sz="quarter" idx="3"/>
          </p:nvPr>
        </p:nvPicPr>
        <p:blipFill>
          <a:blip r:embed="rId4" cstate="print"/>
          <a:srcRect/>
          <a:stretch>
            <a:fillRect/>
          </a:stretch>
        </p:blipFill>
        <p:spPr>
          <a:xfrm>
            <a:off x="6400800" y="2743200"/>
            <a:ext cx="1676400" cy="1209675"/>
          </a:xfrm>
          <a:noFill/>
        </p:spPr>
      </p:pic>
      <p:sp>
        <p:nvSpPr>
          <p:cNvPr id="20485" name="Text Box 15"/>
          <p:cNvSpPr txBox="1">
            <a:spLocks noChangeArrowheads="1"/>
          </p:cNvSpPr>
          <p:nvPr/>
        </p:nvSpPr>
        <p:spPr bwMode="auto">
          <a:xfrm>
            <a:off x="6553200" y="6629400"/>
            <a:ext cx="2590800" cy="246063"/>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Image: </a:t>
            </a:r>
            <a:r>
              <a:rPr lang="en-US" sz="1000">
                <a:latin typeface="Comic Sans MS" pitchFamily="66" charset="0"/>
                <a:hlinkClick r:id="rId5"/>
              </a:rPr>
              <a:t>Joseph Lister</a:t>
            </a:r>
            <a:r>
              <a:rPr lang="en-US" sz="1000">
                <a:latin typeface="Comic Sans MS" pitchFamily="66" charset="0"/>
              </a:rPr>
              <a:t>, circa 1860, Wiki</a:t>
            </a:r>
          </a:p>
        </p:txBody>
      </p:sp>
      <p:sp>
        <p:nvSpPr>
          <p:cNvPr id="20487" name="Text Box 19"/>
          <p:cNvSpPr txBox="1">
            <a:spLocks noChangeArrowheads="1"/>
          </p:cNvSpPr>
          <p:nvPr/>
        </p:nvSpPr>
        <p:spPr bwMode="auto">
          <a:xfrm>
            <a:off x="7620000" y="2209800"/>
            <a:ext cx="1143000" cy="244475"/>
          </a:xfrm>
          <a:prstGeom prst="rect">
            <a:avLst/>
          </a:prstGeom>
          <a:noFill/>
          <a:ln w="9525">
            <a:noFill/>
            <a:miter lim="800000"/>
            <a:headEnd/>
            <a:tailEnd/>
          </a:ln>
        </p:spPr>
        <p:txBody>
          <a:bodyPr>
            <a:spAutoFit/>
          </a:bodyPr>
          <a:lstStyle/>
          <a:p>
            <a:pPr algn="ctr">
              <a:spcBef>
                <a:spcPct val="50000"/>
              </a:spcBef>
            </a:pPr>
            <a:r>
              <a:rPr lang="en-US" sz="1000">
                <a:latin typeface="Comic Sans MS" pitchFamily="66" charset="0"/>
              </a:rPr>
              <a:t>1827 - 1912</a:t>
            </a:r>
          </a:p>
        </p:txBody>
      </p:sp>
      <p:sp>
        <p:nvSpPr>
          <p:cNvPr id="20488" name="Text Box 5"/>
          <p:cNvSpPr txBox="1">
            <a:spLocks noChangeArrowheads="1"/>
          </p:cNvSpPr>
          <p:nvPr/>
        </p:nvSpPr>
        <p:spPr bwMode="auto">
          <a:xfrm>
            <a:off x="0" y="6621463"/>
            <a:ext cx="5334000" cy="2444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6"/>
              </a:rPr>
              <a:t>Virtual Microbiology Classroom</a:t>
            </a:r>
            <a:r>
              <a:rPr lang="en-US" sz="1000">
                <a:latin typeface="Comic Sans MS" pitchFamily="66" charset="0"/>
              </a:rPr>
              <a:t> on </a:t>
            </a:r>
            <a:r>
              <a:rPr lang="en-US" sz="1000">
                <a:latin typeface="Comic Sans MS" pitchFamily="66" charset="0"/>
                <a:hlinkClick r:id="rId7"/>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74638"/>
            <a:ext cx="8229600" cy="715962"/>
          </a:xfrm>
        </p:spPr>
        <p:txBody>
          <a:bodyPr/>
          <a:lstStyle/>
          <a:p>
            <a:pPr algn="l" eaLnBrk="1" hangingPunct="1"/>
            <a:r>
              <a:rPr lang="en-US" sz="3200" b="1" smtClean="0">
                <a:solidFill>
                  <a:schemeClr val="folHlink"/>
                </a:solidFill>
                <a:latin typeface="Comic Sans MS" pitchFamily="66" charset="0"/>
              </a:rPr>
              <a:t>The Germ Theory of Disease</a:t>
            </a:r>
            <a:r>
              <a:rPr lang="en-US" sz="2400" b="1" smtClean="0">
                <a:solidFill>
                  <a:schemeClr val="folHlink"/>
                </a:solidFill>
                <a:latin typeface="Comic Sans MS" pitchFamily="66" charset="0"/>
              </a:rPr>
              <a:t/>
            </a:r>
            <a:br>
              <a:rPr lang="en-US" sz="2400" b="1" smtClean="0">
                <a:solidFill>
                  <a:schemeClr val="folHlink"/>
                </a:solidFill>
                <a:latin typeface="Comic Sans MS" pitchFamily="66" charset="0"/>
              </a:rPr>
            </a:br>
            <a:r>
              <a:rPr lang="en-US" sz="2400" b="1" smtClean="0">
                <a:latin typeface="Comic Sans MS" pitchFamily="66" charset="0"/>
              </a:rPr>
              <a:t>  _______ _____</a:t>
            </a:r>
            <a:r>
              <a:rPr lang="en-US" sz="2200" smtClean="0">
                <a:latin typeface="Comic Sans MS" pitchFamily="66" charset="0"/>
              </a:rPr>
              <a:t>______ and __________</a:t>
            </a:r>
          </a:p>
        </p:txBody>
      </p:sp>
      <p:sp>
        <p:nvSpPr>
          <p:cNvPr id="21507" name="Rectangle 3"/>
          <p:cNvSpPr>
            <a:spLocks noGrp="1" noChangeArrowheads="1"/>
          </p:cNvSpPr>
          <p:nvPr>
            <p:ph type="body" sz="half" idx="1"/>
          </p:nvPr>
        </p:nvSpPr>
        <p:spPr>
          <a:xfrm>
            <a:off x="152400" y="1752600"/>
            <a:ext cx="3505200" cy="4419600"/>
          </a:xfrm>
        </p:spPr>
        <p:txBody>
          <a:bodyPr/>
          <a:lstStyle/>
          <a:p>
            <a:pPr eaLnBrk="1" hangingPunct="1">
              <a:lnSpc>
                <a:spcPct val="90000"/>
              </a:lnSpc>
              <a:buFont typeface="Wingdings" pitchFamily="2" charset="2"/>
              <a:buChar char="Ø"/>
            </a:pPr>
            <a:r>
              <a:rPr lang="en-US" sz="1400" smtClean="0">
                <a:latin typeface="Comic Sans MS" pitchFamily="66" charset="0"/>
              </a:rPr>
              <a:t>English nurse who was a proponent of cleanliness and antiseptic techniques to the field of nursing.</a:t>
            </a: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She came to prominence for her pioneering work in nursing during the Crimean War </a:t>
            </a:r>
            <a:r>
              <a:rPr lang="en-US" sz="1200" i="1" smtClean="0">
                <a:latin typeface="Comic Sans MS" pitchFamily="66" charset="0"/>
              </a:rPr>
              <a:t>(say cry-</a:t>
            </a:r>
            <a:r>
              <a:rPr lang="en-US" sz="1200" b="1" i="1" smtClean="0">
                <a:latin typeface="Comic Sans MS" pitchFamily="66" charset="0"/>
              </a:rPr>
              <a:t>me</a:t>
            </a:r>
            <a:r>
              <a:rPr lang="en-US" sz="1200" i="1" smtClean="0">
                <a:latin typeface="Comic Sans MS" pitchFamily="66" charset="0"/>
              </a:rPr>
              <a:t>-in), </a:t>
            </a:r>
            <a:r>
              <a:rPr lang="en-US" sz="1400" smtClean="0">
                <a:latin typeface="Comic Sans MS" pitchFamily="66" charset="0"/>
              </a:rPr>
              <a:t>where she tended to wounded soldiers.</a:t>
            </a: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She was meticulous about collecting and analyzing data on her practices, to provide proof of their efficacy. </a:t>
            </a: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Founded the Nightingale School for Nurses, the first nursing school in the world. </a:t>
            </a:r>
            <a:endParaRPr lang="en-US" sz="1200" smtClean="0"/>
          </a:p>
        </p:txBody>
      </p:sp>
      <p:pic>
        <p:nvPicPr>
          <p:cNvPr id="21508" name="Picture 9" descr="Florence_Nightingale_CDV_by_H_Lenthall"/>
          <p:cNvPicPr>
            <a:picLocks noGrp="1" noChangeAspect="1" noChangeArrowheads="1"/>
          </p:cNvPicPr>
          <p:nvPr>
            <p:ph sz="quarter" idx="2"/>
          </p:nvPr>
        </p:nvPicPr>
        <p:blipFill>
          <a:blip r:embed="rId3" cstate="print"/>
          <a:srcRect/>
          <a:stretch>
            <a:fillRect/>
          </a:stretch>
        </p:blipFill>
        <p:spPr>
          <a:xfrm>
            <a:off x="7543800" y="228600"/>
            <a:ext cx="1238250" cy="1447800"/>
          </a:xfrm>
          <a:noFill/>
        </p:spPr>
      </p:pic>
      <p:pic>
        <p:nvPicPr>
          <p:cNvPr id="21511" name="Picture 12" descr="Nightingale-mortality"/>
          <p:cNvPicPr>
            <a:picLocks noGrp="1" noChangeAspect="1" noChangeArrowheads="1"/>
          </p:cNvPicPr>
          <p:nvPr>
            <p:ph sz="quarter" idx="3"/>
          </p:nvPr>
        </p:nvPicPr>
        <p:blipFill>
          <a:blip r:embed="rId4" cstate="print"/>
          <a:srcRect/>
          <a:stretch>
            <a:fillRect/>
          </a:stretch>
        </p:blipFill>
        <p:spPr>
          <a:xfrm>
            <a:off x="3733800" y="2133600"/>
            <a:ext cx="5029200" cy="4248150"/>
          </a:xfrm>
          <a:noFill/>
        </p:spPr>
      </p:pic>
      <p:sp>
        <p:nvSpPr>
          <p:cNvPr id="21509" name="Text Box 5"/>
          <p:cNvSpPr txBox="1">
            <a:spLocks noChangeArrowheads="1"/>
          </p:cNvSpPr>
          <p:nvPr/>
        </p:nvSpPr>
        <p:spPr bwMode="auto">
          <a:xfrm>
            <a:off x="5562600" y="6492875"/>
            <a:ext cx="3581400" cy="400050"/>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Image: </a:t>
            </a:r>
            <a:r>
              <a:rPr lang="en-US" sz="1000">
                <a:latin typeface="Comic Sans MS" pitchFamily="66" charset="0"/>
                <a:hlinkClick r:id="rId5"/>
              </a:rPr>
              <a:t>Florence Nightingale </a:t>
            </a:r>
            <a:r>
              <a:rPr lang="en-US" sz="1000">
                <a:latin typeface="Comic Sans MS" pitchFamily="66" charset="0"/>
              </a:rPr>
              <a:t>from Carte de Visite, circa 1850; </a:t>
            </a:r>
            <a:r>
              <a:rPr lang="en-US" sz="1000">
                <a:latin typeface="Comic Sans MS" pitchFamily="66" charset="0"/>
                <a:hlinkClick r:id="rId6"/>
              </a:rPr>
              <a:t>Polar area diagram by Florence Nightingale </a:t>
            </a:r>
            <a:r>
              <a:rPr lang="en-US" sz="1000">
                <a:latin typeface="Comic Sans MS" pitchFamily="66" charset="0"/>
              </a:rPr>
              <a:t>1858.</a:t>
            </a:r>
          </a:p>
        </p:txBody>
      </p:sp>
      <p:sp>
        <p:nvSpPr>
          <p:cNvPr id="21510" name="Text Box 11"/>
          <p:cNvSpPr txBox="1">
            <a:spLocks noChangeArrowheads="1"/>
          </p:cNvSpPr>
          <p:nvPr/>
        </p:nvSpPr>
        <p:spPr bwMode="auto">
          <a:xfrm>
            <a:off x="7467600" y="1752600"/>
            <a:ext cx="1295400" cy="244475"/>
          </a:xfrm>
          <a:prstGeom prst="rect">
            <a:avLst/>
          </a:prstGeom>
          <a:noFill/>
          <a:ln w="9525">
            <a:noFill/>
            <a:miter lim="800000"/>
            <a:headEnd/>
            <a:tailEnd/>
          </a:ln>
        </p:spPr>
        <p:txBody>
          <a:bodyPr>
            <a:spAutoFit/>
          </a:bodyPr>
          <a:lstStyle/>
          <a:p>
            <a:pPr algn="ctr">
              <a:spcBef>
                <a:spcPct val="50000"/>
              </a:spcBef>
            </a:pPr>
            <a:r>
              <a:rPr lang="en-US" sz="1000">
                <a:latin typeface="Comic Sans MS" pitchFamily="66" charset="0"/>
              </a:rPr>
              <a:t>1820 - 1910</a:t>
            </a:r>
          </a:p>
        </p:txBody>
      </p:sp>
      <p:sp>
        <p:nvSpPr>
          <p:cNvPr id="21512" name="Text Box 5"/>
          <p:cNvSpPr txBox="1">
            <a:spLocks noChangeArrowheads="1"/>
          </p:cNvSpPr>
          <p:nvPr/>
        </p:nvSpPr>
        <p:spPr bwMode="auto">
          <a:xfrm>
            <a:off x="0" y="6621463"/>
            <a:ext cx="4648200" cy="2444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7"/>
              </a:rPr>
              <a:t>Virtual Microbiology Classroom</a:t>
            </a:r>
            <a:r>
              <a:rPr lang="en-US" sz="1000">
                <a:latin typeface="Comic Sans MS" pitchFamily="66" charset="0"/>
              </a:rPr>
              <a:t> on </a:t>
            </a:r>
            <a:r>
              <a:rPr lang="en-US" sz="1000">
                <a:latin typeface="Comic Sans MS" pitchFamily="66" charset="0"/>
                <a:hlinkClick r:id="rId8"/>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8600" y="228600"/>
            <a:ext cx="8229600" cy="1143000"/>
          </a:xfrm>
        </p:spPr>
        <p:txBody>
          <a:bodyPr/>
          <a:lstStyle/>
          <a:p>
            <a:pPr algn="l" eaLnBrk="1" hangingPunct="1"/>
            <a:r>
              <a:rPr lang="en-US" sz="2800" b="1" smtClean="0">
                <a:solidFill>
                  <a:srgbClr val="0099CC"/>
                </a:solidFill>
                <a:latin typeface="Comic Sans MS" pitchFamily="66" charset="0"/>
              </a:rPr>
              <a:t>Early History of Immunology</a:t>
            </a:r>
            <a:r>
              <a:rPr lang="en-US" sz="2400" b="1" smtClean="0">
                <a:latin typeface="Comic Sans MS" pitchFamily="66" charset="0"/>
              </a:rPr>
              <a:t/>
            </a:r>
            <a:br>
              <a:rPr lang="en-US" sz="2400" b="1" smtClean="0">
                <a:latin typeface="Comic Sans MS" pitchFamily="66" charset="0"/>
              </a:rPr>
            </a:br>
            <a:r>
              <a:rPr lang="en-US" sz="1400" b="1" smtClean="0">
                <a:latin typeface="Comic Sans MS" pitchFamily="66" charset="0"/>
              </a:rPr>
              <a:t/>
            </a:r>
            <a:br>
              <a:rPr lang="en-US" sz="1400" b="1" smtClean="0">
                <a:latin typeface="Comic Sans MS" pitchFamily="66" charset="0"/>
              </a:rPr>
            </a:br>
            <a:r>
              <a:rPr lang="en-US" sz="2000" smtClean="0">
                <a:latin typeface="Comic Sans MS" pitchFamily="66" charset="0"/>
              </a:rPr>
              <a:t>_____________ and the first _______</a:t>
            </a:r>
            <a:r>
              <a:rPr lang="en-US" sz="2000" smtClean="0"/>
              <a:t/>
            </a:r>
            <a:br>
              <a:rPr lang="en-US" sz="2000" smtClean="0"/>
            </a:br>
            <a:endParaRPr lang="en-US" sz="2000" smtClean="0"/>
          </a:p>
        </p:txBody>
      </p:sp>
      <p:sp>
        <p:nvSpPr>
          <p:cNvPr id="22531" name="Rectangle 3"/>
          <p:cNvSpPr>
            <a:spLocks noGrp="1" noChangeArrowheads="1"/>
          </p:cNvSpPr>
          <p:nvPr>
            <p:ph type="body" sz="half" idx="1"/>
          </p:nvPr>
        </p:nvSpPr>
        <p:spPr>
          <a:xfrm>
            <a:off x="228600" y="1524000"/>
            <a:ext cx="5410200" cy="4953000"/>
          </a:xfrm>
        </p:spPr>
        <p:txBody>
          <a:bodyPr/>
          <a:lstStyle/>
          <a:p>
            <a:pPr eaLnBrk="1" hangingPunct="1">
              <a:lnSpc>
                <a:spcPct val="90000"/>
              </a:lnSpc>
              <a:buFont typeface="Wingdings" pitchFamily="2" charset="2"/>
              <a:buChar char="Ø"/>
            </a:pPr>
            <a:r>
              <a:rPr lang="en-US" sz="1400" smtClean="0">
                <a:latin typeface="Comic Sans MS" pitchFamily="66" charset="0"/>
              </a:rPr>
              <a:t>Was aware of farm workers' belief that if you had cowpox in past, you wouldn’t get smallpox. </a:t>
            </a:r>
          </a:p>
          <a:p>
            <a:pPr eaLnBrk="1" hangingPunct="1">
              <a:lnSpc>
                <a:spcPct val="90000"/>
              </a:lnSpc>
              <a:buFont typeface="Wingdings" pitchFamily="2" charset="2"/>
              <a:buChar char="Ø"/>
            </a:pPr>
            <a:endParaRPr lang="en-US" sz="1600" smtClean="0">
              <a:latin typeface="Comic Sans MS" pitchFamily="66" charset="0"/>
            </a:endParaRPr>
          </a:p>
          <a:p>
            <a:pPr eaLnBrk="1" hangingPunct="1">
              <a:lnSpc>
                <a:spcPct val="90000"/>
              </a:lnSpc>
              <a:buFont typeface="Wingdings" pitchFamily="2" charset="2"/>
              <a:buChar char="Ø"/>
            </a:pPr>
            <a:r>
              <a:rPr lang="en-US" sz="1400" b="1" smtClean="0">
                <a:latin typeface="Comic Sans MS" pitchFamily="66" charset="0"/>
              </a:rPr>
              <a:t>Cowpox</a:t>
            </a:r>
            <a:r>
              <a:rPr lang="en-US" sz="1400" smtClean="0">
                <a:latin typeface="Comic Sans MS" pitchFamily="66" charset="0"/>
              </a:rPr>
              <a:t> caused mild discomfort, aching, a few pustules, some swelling…symptoms that disappeared in a few days.</a:t>
            </a:r>
          </a:p>
          <a:p>
            <a:pPr eaLnBrk="1" hangingPunct="1">
              <a:lnSpc>
                <a:spcPct val="90000"/>
              </a:lnSpc>
              <a:buFont typeface="Wingdings" pitchFamily="2" charset="2"/>
              <a:buChar char="Ø"/>
            </a:pPr>
            <a:endParaRPr lang="en-US" sz="16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 In contrast, </a:t>
            </a:r>
            <a:r>
              <a:rPr lang="en-US" sz="1400" b="1" smtClean="0">
                <a:latin typeface="Comic Sans MS" pitchFamily="66" charset="0"/>
              </a:rPr>
              <a:t>smallpox</a:t>
            </a:r>
            <a:r>
              <a:rPr lang="en-US" sz="1400" smtClean="0">
                <a:latin typeface="Comic Sans MS" pitchFamily="66" charset="0"/>
              </a:rPr>
              <a:t> caused massive disfigurement, sometimes blindness, and often death. </a:t>
            </a:r>
          </a:p>
          <a:p>
            <a:pPr eaLnBrk="1" hangingPunct="1">
              <a:lnSpc>
                <a:spcPct val="90000"/>
              </a:lnSpc>
              <a:buFont typeface="Wingdings" pitchFamily="2" charset="2"/>
              <a:buChar char="Ø"/>
            </a:pPr>
            <a:endParaRPr lang="en-US" sz="16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Jenner, in the late 1700s, made small incisions or punctures with cowpox material in arms of human subjects in order to prevent smallpox. </a:t>
            </a:r>
          </a:p>
          <a:p>
            <a:pPr eaLnBrk="1" hangingPunct="1">
              <a:lnSpc>
                <a:spcPct val="90000"/>
              </a:lnSpc>
              <a:buFont typeface="Wingdings" pitchFamily="2" charset="2"/>
              <a:buChar char="Ø"/>
            </a:pPr>
            <a:endParaRPr lang="en-US" sz="16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At first his peers doubted the safety and efficacy of his treatment, but eventually the value of the cowpox inoculum was recognized.</a:t>
            </a:r>
          </a:p>
          <a:p>
            <a:pPr eaLnBrk="1" hangingPunct="1">
              <a:lnSpc>
                <a:spcPct val="90000"/>
              </a:lnSpc>
              <a:buFont typeface="Wingdings" pitchFamily="2" charset="2"/>
              <a:buChar char="Ø"/>
            </a:pPr>
            <a:endParaRPr lang="en-US" sz="16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Jenner’s works are said to have saved more lives than the efforts of any other person in history</a:t>
            </a:r>
            <a:r>
              <a:rPr lang="en-US" sz="1000" smtClean="0">
                <a:latin typeface="Comic Sans MS" pitchFamily="66" charset="0"/>
              </a:rPr>
              <a:t>.</a:t>
            </a:r>
          </a:p>
          <a:p>
            <a:pPr eaLnBrk="1" hangingPunct="1">
              <a:lnSpc>
                <a:spcPct val="80000"/>
              </a:lnSpc>
            </a:pPr>
            <a:endParaRPr lang="en-US" sz="1000" smtClean="0">
              <a:latin typeface="Comic Sans MS" pitchFamily="66" charset="0"/>
            </a:endParaRPr>
          </a:p>
          <a:p>
            <a:pPr eaLnBrk="1" hangingPunct="1">
              <a:lnSpc>
                <a:spcPct val="80000"/>
              </a:lnSpc>
              <a:buFontTx/>
              <a:buNone/>
            </a:pPr>
            <a:endParaRPr lang="en-US" sz="1000" smtClean="0">
              <a:latin typeface="Comic Sans MS" pitchFamily="66" charset="0"/>
            </a:endParaRPr>
          </a:p>
        </p:txBody>
      </p:sp>
      <p:pic>
        <p:nvPicPr>
          <p:cNvPr id="22532" name="Picture 26" descr="ChildSmallpoxCDCPHIL3265"/>
          <p:cNvPicPr>
            <a:picLocks noGrp="1" noChangeAspect="1" noChangeArrowheads="1"/>
          </p:cNvPicPr>
          <p:nvPr>
            <p:ph sz="quarter" idx="2"/>
          </p:nvPr>
        </p:nvPicPr>
        <p:blipFill>
          <a:blip r:embed="rId3" cstate="print"/>
          <a:stretch>
            <a:fillRect/>
          </a:stretch>
        </p:blipFill>
        <p:spPr>
          <a:xfrm>
            <a:off x="6368034" y="2236756"/>
            <a:ext cx="598932" cy="912876"/>
          </a:xfrm>
          <a:noFill/>
        </p:spPr>
      </p:pic>
      <p:pic>
        <p:nvPicPr>
          <p:cNvPr id="22535" name="Picture 33" descr="cowpox01"/>
          <p:cNvPicPr>
            <a:picLocks noGrp="1" noChangeAspect="1" noChangeArrowheads="1"/>
          </p:cNvPicPr>
          <p:nvPr>
            <p:ph sz="quarter" idx="3"/>
          </p:nvPr>
        </p:nvPicPr>
        <p:blipFill>
          <a:blip r:embed="rId4" cstate="print"/>
          <a:srcRect/>
          <a:stretch>
            <a:fillRect/>
          </a:stretch>
        </p:blipFill>
        <p:spPr>
          <a:xfrm>
            <a:off x="7467600" y="2057400"/>
            <a:ext cx="1066800" cy="473075"/>
          </a:xfrm>
          <a:noFill/>
        </p:spPr>
      </p:pic>
      <p:sp>
        <p:nvSpPr>
          <p:cNvPr id="22533" name="Text Box 28"/>
          <p:cNvSpPr txBox="1">
            <a:spLocks noChangeArrowheads="1"/>
          </p:cNvSpPr>
          <p:nvPr/>
        </p:nvSpPr>
        <p:spPr bwMode="auto">
          <a:xfrm>
            <a:off x="6026150" y="6519863"/>
            <a:ext cx="3124200" cy="338137"/>
          </a:xfrm>
          <a:prstGeom prst="rect">
            <a:avLst/>
          </a:prstGeom>
          <a:noFill/>
          <a:ln w="9525">
            <a:noFill/>
            <a:miter lim="800000"/>
            <a:headEnd/>
            <a:tailEnd/>
          </a:ln>
        </p:spPr>
        <p:txBody>
          <a:bodyPr>
            <a:spAutoFit/>
          </a:bodyPr>
          <a:lstStyle/>
          <a:p>
            <a:pPr algn="r">
              <a:lnSpc>
                <a:spcPct val="80000"/>
              </a:lnSpc>
              <a:spcBef>
                <a:spcPct val="50000"/>
              </a:spcBef>
            </a:pPr>
            <a:r>
              <a:rPr lang="en-US" sz="1000">
                <a:latin typeface="Comic Sans MS" pitchFamily="66" charset="0"/>
              </a:rPr>
              <a:t>Images: </a:t>
            </a:r>
            <a:r>
              <a:rPr lang="en-US" sz="1000">
                <a:latin typeface="Comic Sans MS" pitchFamily="66" charset="0"/>
                <a:hlinkClick r:id="rId5"/>
              </a:rPr>
              <a:t>Dr. Edward Jenner </a:t>
            </a:r>
            <a:r>
              <a:rPr lang="en-US" sz="1000">
                <a:latin typeface="Comic Sans MS" pitchFamily="66" charset="0"/>
              </a:rPr>
              <a:t>by James Northcote; </a:t>
            </a:r>
            <a:r>
              <a:rPr lang="en-US" sz="1000">
                <a:latin typeface="Comic Sans MS" pitchFamily="66" charset="0"/>
                <a:hlinkClick r:id="rId6"/>
              </a:rPr>
              <a:t>Child with Smallpox</a:t>
            </a:r>
            <a:r>
              <a:rPr lang="en-US" sz="1000">
                <a:latin typeface="Comic Sans MS" pitchFamily="66" charset="0"/>
              </a:rPr>
              <a:t>, James Hicks, CDC </a:t>
            </a:r>
          </a:p>
        </p:txBody>
      </p:sp>
      <p:pic>
        <p:nvPicPr>
          <p:cNvPr id="22534" name="Picture 31" descr="Edward_Jenner_by_James_Northcote"/>
          <p:cNvPicPr>
            <a:picLocks noChangeAspect="1" noChangeArrowheads="1"/>
          </p:cNvPicPr>
          <p:nvPr/>
        </p:nvPicPr>
        <p:blipFill>
          <a:blip r:embed="rId7" cstate="print"/>
          <a:srcRect/>
          <a:stretch>
            <a:fillRect/>
          </a:stretch>
        </p:blipFill>
        <p:spPr bwMode="auto">
          <a:xfrm>
            <a:off x="6324600" y="304800"/>
            <a:ext cx="2339975" cy="2362200"/>
          </a:xfrm>
          <a:prstGeom prst="rect">
            <a:avLst/>
          </a:prstGeom>
          <a:noFill/>
          <a:ln w="9525">
            <a:noFill/>
            <a:miter lim="800000"/>
            <a:headEnd/>
            <a:tailEnd/>
          </a:ln>
        </p:spPr>
      </p:pic>
      <p:sp>
        <p:nvSpPr>
          <p:cNvPr id="22536" name="Text Box 35"/>
          <p:cNvSpPr txBox="1">
            <a:spLocks noChangeArrowheads="1"/>
          </p:cNvSpPr>
          <p:nvPr/>
        </p:nvSpPr>
        <p:spPr bwMode="auto">
          <a:xfrm>
            <a:off x="7543800" y="457200"/>
            <a:ext cx="990600" cy="244475"/>
          </a:xfrm>
          <a:prstGeom prst="rect">
            <a:avLst/>
          </a:prstGeom>
          <a:noFill/>
          <a:ln w="9525">
            <a:noFill/>
            <a:miter lim="800000"/>
            <a:headEnd/>
            <a:tailEnd/>
          </a:ln>
        </p:spPr>
        <p:txBody>
          <a:bodyPr>
            <a:spAutoFit/>
          </a:bodyPr>
          <a:lstStyle/>
          <a:p>
            <a:pPr algn="ctr">
              <a:spcBef>
                <a:spcPct val="50000"/>
              </a:spcBef>
            </a:pPr>
            <a:r>
              <a:rPr lang="en-US" sz="1000">
                <a:solidFill>
                  <a:schemeClr val="bg1"/>
                </a:solidFill>
                <a:latin typeface="Comic Sans MS" pitchFamily="66" charset="0"/>
              </a:rPr>
              <a:t>1749 - 1823</a:t>
            </a:r>
          </a:p>
        </p:txBody>
      </p:sp>
      <p:sp>
        <p:nvSpPr>
          <p:cNvPr id="22537" name="Text Box 5"/>
          <p:cNvSpPr txBox="1">
            <a:spLocks noChangeArrowheads="1"/>
          </p:cNvSpPr>
          <p:nvPr/>
        </p:nvSpPr>
        <p:spPr bwMode="auto">
          <a:xfrm>
            <a:off x="0" y="6621463"/>
            <a:ext cx="4648200" cy="2444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8"/>
              </a:rPr>
              <a:t>Virtual Microbiology Classroom</a:t>
            </a:r>
            <a:r>
              <a:rPr lang="en-US" sz="1000">
                <a:latin typeface="Comic Sans MS" pitchFamily="66" charset="0"/>
              </a:rPr>
              <a:t> on </a:t>
            </a:r>
            <a:r>
              <a:rPr lang="en-US" sz="1000">
                <a:latin typeface="Comic Sans MS" pitchFamily="66" charset="0"/>
                <a:hlinkClick r:id="rId9"/>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95400" y="228600"/>
            <a:ext cx="8229600" cy="1143000"/>
          </a:xfrm>
        </p:spPr>
        <p:txBody>
          <a:bodyPr/>
          <a:lstStyle/>
          <a:p>
            <a:pPr algn="l" eaLnBrk="1" hangingPunct="1"/>
            <a:r>
              <a:rPr lang="en-US" sz="3200" b="1" smtClean="0">
                <a:solidFill>
                  <a:srgbClr val="0099CC"/>
                </a:solidFill>
                <a:latin typeface="Comic Sans MS" pitchFamily="66" charset="0"/>
              </a:rPr>
              <a:t>Early History of Immunology</a:t>
            </a:r>
            <a:r>
              <a:rPr lang="en-US" sz="1800" b="1" smtClean="0">
                <a:solidFill>
                  <a:srgbClr val="0099CC"/>
                </a:solidFill>
                <a:latin typeface="Comic Sans MS" pitchFamily="66" charset="0"/>
              </a:rPr>
              <a:t/>
            </a:r>
            <a:br>
              <a:rPr lang="en-US" sz="1800" b="1" smtClean="0">
                <a:solidFill>
                  <a:srgbClr val="0099CC"/>
                </a:solidFill>
                <a:latin typeface="Comic Sans MS" pitchFamily="66" charset="0"/>
              </a:rPr>
            </a:br>
            <a:r>
              <a:rPr lang="en-US" sz="1600" b="1" smtClean="0">
                <a:solidFill>
                  <a:srgbClr val="0099CC"/>
                </a:solidFill>
                <a:latin typeface="Comic Sans MS" pitchFamily="66" charset="0"/>
              </a:rPr>
              <a:t> </a:t>
            </a:r>
            <a:r>
              <a:rPr lang="en-US" sz="800" b="1" smtClean="0">
                <a:solidFill>
                  <a:srgbClr val="0099CC"/>
                </a:solidFill>
                <a:latin typeface="Comic Sans MS" pitchFamily="66" charset="0"/>
              </a:rPr>
              <a:t/>
            </a:r>
            <a:br>
              <a:rPr lang="en-US" sz="800" b="1" smtClean="0">
                <a:solidFill>
                  <a:srgbClr val="0099CC"/>
                </a:solidFill>
                <a:latin typeface="Comic Sans MS" pitchFamily="66" charset="0"/>
              </a:rPr>
            </a:br>
            <a:r>
              <a:rPr lang="en-US" sz="2400" smtClean="0">
                <a:latin typeface="Comic Sans MS" pitchFamily="66" charset="0"/>
              </a:rPr>
              <a:t>Pasteur’s _________ __________</a:t>
            </a:r>
            <a:endParaRPr lang="en-US" sz="2400" smtClean="0"/>
          </a:p>
        </p:txBody>
      </p:sp>
      <p:sp>
        <p:nvSpPr>
          <p:cNvPr id="23555" name="Rectangle 3"/>
          <p:cNvSpPr>
            <a:spLocks noGrp="1" noChangeArrowheads="1"/>
          </p:cNvSpPr>
          <p:nvPr>
            <p:ph type="body" sz="half" idx="1"/>
          </p:nvPr>
        </p:nvSpPr>
        <p:spPr>
          <a:xfrm>
            <a:off x="304800" y="1752600"/>
            <a:ext cx="5410200" cy="4876800"/>
          </a:xfrm>
        </p:spPr>
        <p:txBody>
          <a:bodyPr/>
          <a:lstStyle/>
          <a:p>
            <a:pPr eaLnBrk="1" hangingPunct="1">
              <a:lnSpc>
                <a:spcPct val="90000"/>
              </a:lnSpc>
              <a:buFont typeface="Wingdings" pitchFamily="2" charset="2"/>
              <a:buChar char="Ø"/>
            </a:pPr>
            <a:r>
              <a:rPr lang="en-US" sz="1400" smtClean="0">
                <a:latin typeface="Comic Sans MS" pitchFamily="66" charset="0"/>
              </a:rPr>
              <a:t>Individuals who recover from an infectious disease sometimes immune from future attack.</a:t>
            </a:r>
          </a:p>
          <a:p>
            <a:pPr eaLnBrk="1" hangingPunct="1">
              <a:lnSpc>
                <a:spcPct val="90000"/>
              </a:lnSpc>
              <a:buFont typeface="Wingdings" pitchFamily="2" charset="2"/>
              <a:buChar char="Ø"/>
            </a:pPr>
            <a:endParaRPr lang="en-US" sz="16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Prompted Pasteur to try to find a way to prevent fowl cholera in chickens.</a:t>
            </a:r>
          </a:p>
          <a:p>
            <a:pPr eaLnBrk="1" hangingPunct="1">
              <a:lnSpc>
                <a:spcPct val="90000"/>
              </a:lnSpc>
              <a:buFont typeface="Wingdings" pitchFamily="2" charset="2"/>
              <a:buChar char="Ø"/>
            </a:pPr>
            <a:endParaRPr lang="en-US" sz="16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Colleague of Pasteur’s postponed inoculations of cholera into a group of chickens, a remarkable discovery resulted.</a:t>
            </a:r>
          </a:p>
          <a:p>
            <a:pPr eaLnBrk="1" hangingPunct="1">
              <a:lnSpc>
                <a:spcPct val="90000"/>
              </a:lnSpc>
              <a:buFont typeface="Wingdings" pitchFamily="2" charset="2"/>
              <a:buChar char="Ø"/>
            </a:pPr>
            <a:endParaRPr lang="en-US" sz="16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Inoculation with these neglected cultures made the chickens immune to fowl cholera. </a:t>
            </a:r>
          </a:p>
          <a:p>
            <a:pPr eaLnBrk="1" hangingPunct="1">
              <a:lnSpc>
                <a:spcPct val="90000"/>
              </a:lnSpc>
              <a:buFont typeface="Wingdings" pitchFamily="2" charset="2"/>
              <a:buChar char="Ø"/>
            </a:pPr>
            <a:endParaRPr lang="en-US" sz="16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The microbes had been </a:t>
            </a:r>
            <a:r>
              <a:rPr lang="en-US" sz="1400" b="1" smtClean="0">
                <a:latin typeface="Comic Sans MS" pitchFamily="66" charset="0"/>
              </a:rPr>
              <a:t>weakened or attenuated.</a:t>
            </a:r>
            <a:r>
              <a:rPr lang="en-US" sz="1400" smtClean="0">
                <a:latin typeface="Comic Sans MS" pitchFamily="66" charset="0"/>
              </a:rPr>
              <a:t> </a:t>
            </a:r>
          </a:p>
          <a:p>
            <a:pPr eaLnBrk="1" hangingPunct="1">
              <a:lnSpc>
                <a:spcPct val="90000"/>
              </a:lnSpc>
              <a:buFont typeface="Wingdings" pitchFamily="2" charset="2"/>
              <a:buChar char="Ø"/>
            </a:pPr>
            <a:endParaRPr lang="en-US" sz="16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Pasteur also modified other organisms (anthrax and the virus causing rabies). </a:t>
            </a:r>
          </a:p>
          <a:p>
            <a:pPr eaLnBrk="1" hangingPunct="1">
              <a:lnSpc>
                <a:spcPct val="90000"/>
              </a:lnSpc>
              <a:buFont typeface="Wingdings" pitchFamily="2" charset="2"/>
              <a:buChar char="Ø"/>
            </a:pPr>
            <a:endParaRPr lang="en-US" sz="16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Ultimately created inoculation procedures … </a:t>
            </a:r>
            <a:r>
              <a:rPr lang="en-US" sz="1400" b="1" smtClean="0">
                <a:latin typeface="Comic Sans MS" pitchFamily="66" charset="0"/>
              </a:rPr>
              <a:t>vaccinations</a:t>
            </a:r>
            <a:r>
              <a:rPr lang="en-US" sz="1400" smtClean="0">
                <a:latin typeface="Comic Sans MS" pitchFamily="66" charset="0"/>
              </a:rPr>
              <a:t>.</a:t>
            </a:r>
            <a:endParaRPr lang="en-US" sz="1600" smtClean="0">
              <a:latin typeface="Comic Sans MS" pitchFamily="66" charset="0"/>
            </a:endParaRPr>
          </a:p>
        </p:txBody>
      </p:sp>
      <p:pic>
        <p:nvPicPr>
          <p:cNvPr id="23556" name="Picture 13" descr="boyGettingVaccinationPHIL9364"/>
          <p:cNvPicPr>
            <a:picLocks noGrp="1" noChangeAspect="1" noChangeArrowheads="1"/>
          </p:cNvPicPr>
          <p:nvPr>
            <p:ph sz="quarter" idx="2"/>
          </p:nvPr>
        </p:nvPicPr>
        <p:blipFill>
          <a:blip r:embed="rId3" cstate="print"/>
          <a:stretch>
            <a:fillRect/>
          </a:stretch>
        </p:blipFill>
        <p:spPr>
          <a:xfrm>
            <a:off x="5011448" y="1600200"/>
            <a:ext cx="3312103" cy="2185988"/>
          </a:xfrm>
          <a:noFill/>
        </p:spPr>
      </p:pic>
      <p:pic>
        <p:nvPicPr>
          <p:cNvPr id="23558" name="Picture 16" descr="chicken"/>
          <p:cNvPicPr>
            <a:picLocks noGrp="1" noChangeAspect="1" noChangeArrowheads="1"/>
          </p:cNvPicPr>
          <p:nvPr>
            <p:ph sz="quarter" idx="3"/>
          </p:nvPr>
        </p:nvPicPr>
        <p:blipFill>
          <a:blip r:embed="rId4" cstate="print"/>
          <a:srcRect/>
          <a:stretch>
            <a:fillRect/>
          </a:stretch>
        </p:blipFill>
        <p:spPr>
          <a:xfrm>
            <a:off x="0" y="228600"/>
            <a:ext cx="1093788" cy="1196975"/>
          </a:xfrm>
          <a:noFill/>
        </p:spPr>
      </p:pic>
      <p:sp>
        <p:nvSpPr>
          <p:cNvPr id="23557" name="Text Box 14"/>
          <p:cNvSpPr txBox="1">
            <a:spLocks noChangeArrowheads="1"/>
          </p:cNvSpPr>
          <p:nvPr/>
        </p:nvSpPr>
        <p:spPr bwMode="auto">
          <a:xfrm>
            <a:off x="5791200" y="6461125"/>
            <a:ext cx="3352800" cy="396875"/>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Image: </a:t>
            </a:r>
            <a:r>
              <a:rPr lang="en-US" sz="1000">
                <a:latin typeface="Comic Sans MS" pitchFamily="66" charset="0"/>
                <a:hlinkClick r:id="rId5"/>
              </a:rPr>
              <a:t>Louis Pasteur</a:t>
            </a:r>
            <a:r>
              <a:rPr lang="en-US" sz="1000">
                <a:latin typeface="Comic Sans MS" pitchFamily="66" charset="0"/>
              </a:rPr>
              <a:t>, Pierre Lamy Petit, Frenchcirca 1866, Boy being vaccinated,  </a:t>
            </a:r>
            <a:r>
              <a:rPr lang="en-US" sz="1000">
                <a:latin typeface="Comic Sans MS" pitchFamily="66" charset="0"/>
                <a:hlinkClick r:id="rId6"/>
              </a:rPr>
              <a:t>PHIL</a:t>
            </a:r>
            <a:r>
              <a:rPr lang="en-US" sz="1000">
                <a:latin typeface="Comic Sans MS" pitchFamily="66" charset="0"/>
              </a:rPr>
              <a:t> #9364</a:t>
            </a:r>
            <a:r>
              <a:rPr lang="en-US" sz="1000"/>
              <a:t>.</a:t>
            </a:r>
          </a:p>
        </p:txBody>
      </p:sp>
      <p:pic>
        <p:nvPicPr>
          <p:cNvPr id="23559" name="Picture 17" descr="Louis_Pasteur_by_Pierre_Lamy_Petit"/>
          <p:cNvPicPr>
            <a:picLocks noChangeAspect="1" noChangeArrowheads="1"/>
          </p:cNvPicPr>
          <p:nvPr/>
        </p:nvPicPr>
        <p:blipFill>
          <a:blip r:embed="rId7" cstate="print"/>
          <a:srcRect/>
          <a:stretch>
            <a:fillRect/>
          </a:stretch>
        </p:blipFill>
        <p:spPr bwMode="auto">
          <a:xfrm>
            <a:off x="7391400" y="381000"/>
            <a:ext cx="1414463" cy="1981200"/>
          </a:xfrm>
          <a:prstGeom prst="rect">
            <a:avLst/>
          </a:prstGeom>
          <a:noFill/>
          <a:ln w="9525">
            <a:noFill/>
            <a:miter lim="800000"/>
            <a:headEnd/>
            <a:tailEnd/>
          </a:ln>
        </p:spPr>
      </p:pic>
      <p:sp>
        <p:nvSpPr>
          <p:cNvPr id="23560" name="Text Box 19"/>
          <p:cNvSpPr txBox="1">
            <a:spLocks noChangeArrowheads="1"/>
          </p:cNvSpPr>
          <p:nvPr/>
        </p:nvSpPr>
        <p:spPr bwMode="auto">
          <a:xfrm>
            <a:off x="7543800" y="2438400"/>
            <a:ext cx="1143000" cy="244475"/>
          </a:xfrm>
          <a:prstGeom prst="rect">
            <a:avLst/>
          </a:prstGeom>
          <a:noFill/>
          <a:ln w="9525">
            <a:noFill/>
            <a:miter lim="800000"/>
            <a:headEnd/>
            <a:tailEnd/>
          </a:ln>
        </p:spPr>
        <p:txBody>
          <a:bodyPr>
            <a:spAutoFit/>
          </a:bodyPr>
          <a:lstStyle/>
          <a:p>
            <a:pPr algn="ctr">
              <a:spcBef>
                <a:spcPct val="50000"/>
              </a:spcBef>
            </a:pPr>
            <a:r>
              <a:rPr lang="en-US" sz="1000">
                <a:latin typeface="Comic Sans MS" pitchFamily="66" charset="0"/>
              </a:rPr>
              <a:t>1822 - 1895</a:t>
            </a:r>
          </a:p>
        </p:txBody>
      </p:sp>
      <p:sp>
        <p:nvSpPr>
          <p:cNvPr id="23561" name="Text Box 5"/>
          <p:cNvSpPr txBox="1">
            <a:spLocks noChangeArrowheads="1"/>
          </p:cNvSpPr>
          <p:nvPr/>
        </p:nvSpPr>
        <p:spPr bwMode="auto">
          <a:xfrm>
            <a:off x="0" y="6621463"/>
            <a:ext cx="4648200" cy="2444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8"/>
              </a:rPr>
              <a:t>Virtual Microbiology Classroom</a:t>
            </a:r>
            <a:r>
              <a:rPr lang="en-US" sz="1000">
                <a:latin typeface="Comic Sans MS" pitchFamily="66" charset="0"/>
              </a:rPr>
              <a:t> on </a:t>
            </a:r>
            <a:r>
              <a:rPr lang="en-US" sz="1000">
                <a:latin typeface="Comic Sans MS" pitchFamily="66" charset="0"/>
                <a:hlinkClick r:id="rId9"/>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04800" y="228600"/>
            <a:ext cx="8229600" cy="1143000"/>
          </a:xfrm>
        </p:spPr>
        <p:txBody>
          <a:bodyPr/>
          <a:lstStyle/>
          <a:p>
            <a:pPr algn="l" eaLnBrk="1" hangingPunct="1"/>
            <a:r>
              <a:rPr lang="en-US" sz="2800" b="1" smtClean="0">
                <a:solidFill>
                  <a:schemeClr val="accent2"/>
                </a:solidFill>
                <a:latin typeface="Comic Sans MS" pitchFamily="66" charset="0"/>
              </a:rPr>
              <a:t>Discovery of Antimicrobial Agents</a:t>
            </a:r>
            <a:r>
              <a:rPr lang="en-US" sz="3200" b="1" smtClean="0">
                <a:latin typeface="Comic Sans MS" pitchFamily="66" charset="0"/>
              </a:rPr>
              <a:t/>
            </a:r>
            <a:br>
              <a:rPr lang="en-US" sz="3200" b="1" smtClean="0">
                <a:latin typeface="Comic Sans MS" pitchFamily="66" charset="0"/>
              </a:rPr>
            </a:br>
            <a:r>
              <a:rPr lang="en-US" sz="3600" b="1" smtClean="0">
                <a:latin typeface="Comic Sans MS" pitchFamily="66" charset="0"/>
              </a:rPr>
              <a:t>______ ______</a:t>
            </a:r>
          </a:p>
        </p:txBody>
      </p:sp>
      <p:sp>
        <p:nvSpPr>
          <p:cNvPr id="24579" name="Rectangle 3"/>
          <p:cNvSpPr>
            <a:spLocks noGrp="1" noChangeArrowheads="1"/>
          </p:cNvSpPr>
          <p:nvPr>
            <p:ph type="body" sz="half" idx="1"/>
          </p:nvPr>
        </p:nvSpPr>
        <p:spPr>
          <a:xfrm>
            <a:off x="457200" y="2057400"/>
            <a:ext cx="4876800" cy="4068763"/>
          </a:xfrm>
        </p:spPr>
        <p:txBody>
          <a:bodyPr/>
          <a:lstStyle/>
          <a:p>
            <a:pPr eaLnBrk="1" hangingPunct="1">
              <a:lnSpc>
                <a:spcPct val="90000"/>
              </a:lnSpc>
            </a:pPr>
            <a:r>
              <a:rPr lang="en-US" sz="1800" b="1" smtClean="0">
                <a:latin typeface="Comic Sans MS" pitchFamily="66" charset="0"/>
              </a:rPr>
              <a:t>Dr. Gerhard Domagk </a:t>
            </a:r>
            <a:r>
              <a:rPr lang="en-US" sz="1200" i="1" smtClean="0">
                <a:latin typeface="Comic Sans MS" pitchFamily="66" charset="0"/>
              </a:rPr>
              <a:t>(say Doe-mock), </a:t>
            </a:r>
            <a:r>
              <a:rPr lang="en-US" sz="1600" smtClean="0">
                <a:latin typeface="Comic Sans MS" pitchFamily="66" charset="0"/>
              </a:rPr>
              <a:t>a </a:t>
            </a:r>
            <a:r>
              <a:rPr lang="en-US" sz="1800" smtClean="0">
                <a:latin typeface="Comic Sans MS" pitchFamily="66" charset="0"/>
              </a:rPr>
              <a:t>German chemist who discovered that the dye Prontosil was effective against a wide range of bacteria.</a:t>
            </a:r>
          </a:p>
          <a:p>
            <a:pPr eaLnBrk="1" hangingPunct="1">
              <a:lnSpc>
                <a:spcPct val="90000"/>
              </a:lnSpc>
            </a:pPr>
            <a:endParaRPr lang="en-US" sz="1800" smtClean="0">
              <a:latin typeface="Comic Sans MS" pitchFamily="66" charset="0"/>
            </a:endParaRPr>
          </a:p>
          <a:p>
            <a:pPr eaLnBrk="1" hangingPunct="1">
              <a:lnSpc>
                <a:spcPct val="90000"/>
              </a:lnSpc>
            </a:pPr>
            <a:endParaRPr lang="en-US" sz="1800" smtClean="0">
              <a:latin typeface="Comic Sans MS" pitchFamily="66" charset="0"/>
            </a:endParaRPr>
          </a:p>
          <a:p>
            <a:pPr eaLnBrk="1" hangingPunct="1">
              <a:lnSpc>
                <a:spcPct val="90000"/>
              </a:lnSpc>
            </a:pPr>
            <a:r>
              <a:rPr lang="en-US" sz="1800" smtClean="0">
                <a:latin typeface="Comic Sans MS" pitchFamily="66" charset="0"/>
              </a:rPr>
              <a:t>Won the 1939, Nobel Prize in Medicine.</a:t>
            </a:r>
          </a:p>
          <a:p>
            <a:pPr eaLnBrk="1" hangingPunct="1">
              <a:lnSpc>
                <a:spcPct val="90000"/>
              </a:lnSpc>
            </a:pPr>
            <a:endParaRPr lang="en-US" sz="1800" smtClean="0">
              <a:latin typeface="Comic Sans MS" pitchFamily="66" charset="0"/>
            </a:endParaRPr>
          </a:p>
          <a:p>
            <a:pPr eaLnBrk="1" hangingPunct="1">
              <a:lnSpc>
                <a:spcPct val="90000"/>
              </a:lnSpc>
            </a:pPr>
            <a:endParaRPr lang="en-US" sz="1800" smtClean="0">
              <a:latin typeface="Comic Sans MS" pitchFamily="66" charset="0"/>
            </a:endParaRPr>
          </a:p>
          <a:p>
            <a:pPr eaLnBrk="1" hangingPunct="1">
              <a:lnSpc>
                <a:spcPct val="90000"/>
              </a:lnSpc>
            </a:pPr>
            <a:r>
              <a:rPr lang="en-US" sz="1800" smtClean="0">
                <a:latin typeface="Comic Sans MS" pitchFamily="66" charset="0"/>
              </a:rPr>
              <a:t>Sulfanilamide portion of the Prontosil molecule is responsible for its antibacterial effect </a:t>
            </a:r>
            <a:r>
              <a:rPr lang="en-US" sz="1200" smtClean="0">
                <a:latin typeface="Comic Sans MS" pitchFamily="66" charset="0"/>
              </a:rPr>
              <a:t>(sulfonamides = </a:t>
            </a:r>
            <a:r>
              <a:rPr lang="en-US" sz="1200" b="1" smtClean="0">
                <a:latin typeface="Comic Sans MS" pitchFamily="66" charset="0"/>
              </a:rPr>
              <a:t>sulfa drugs</a:t>
            </a:r>
            <a:r>
              <a:rPr lang="en-US" sz="1200" smtClean="0">
                <a:latin typeface="Comic Sans MS" pitchFamily="66" charset="0"/>
              </a:rPr>
              <a:t>).</a:t>
            </a:r>
          </a:p>
        </p:txBody>
      </p:sp>
      <p:pic>
        <p:nvPicPr>
          <p:cNvPr id="24582" name="Picture 19" descr="Dr_G_Domagk"/>
          <p:cNvPicPr>
            <a:picLocks noGrp="1" noChangeAspect="1" noChangeArrowheads="1"/>
          </p:cNvPicPr>
          <p:nvPr>
            <p:ph sz="half" idx="2"/>
          </p:nvPr>
        </p:nvPicPr>
        <p:blipFill>
          <a:blip r:embed="rId3" cstate="print"/>
          <a:srcRect/>
          <a:stretch>
            <a:fillRect/>
          </a:stretch>
        </p:blipFill>
        <p:spPr>
          <a:xfrm>
            <a:off x="7010400" y="533400"/>
            <a:ext cx="1600200" cy="1487488"/>
          </a:xfrm>
          <a:noFill/>
        </p:spPr>
      </p:pic>
      <p:sp>
        <p:nvSpPr>
          <p:cNvPr id="24580" name="Text Box 8"/>
          <p:cNvSpPr txBox="1">
            <a:spLocks noChangeArrowheads="1"/>
          </p:cNvSpPr>
          <p:nvPr/>
        </p:nvSpPr>
        <p:spPr bwMode="auto">
          <a:xfrm>
            <a:off x="6705600" y="6492875"/>
            <a:ext cx="2438400" cy="554038"/>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Images: </a:t>
            </a:r>
            <a:r>
              <a:rPr lang="en-US" sz="1000">
                <a:latin typeface="Comic Sans MS" pitchFamily="66" charset="0"/>
                <a:hlinkClick r:id="rId4"/>
              </a:rPr>
              <a:t>Dr. Gerhard Domagk</a:t>
            </a:r>
            <a:r>
              <a:rPr lang="en-US" sz="1000">
                <a:latin typeface="Comic Sans MS" pitchFamily="66" charset="0"/>
              </a:rPr>
              <a:t>, 1964, Wiki, Sulfanilamide elixer, Source unknown</a:t>
            </a:r>
          </a:p>
        </p:txBody>
      </p:sp>
      <p:pic>
        <p:nvPicPr>
          <p:cNvPr id="24581" name="Picture 14" descr="SulfaDye"/>
          <p:cNvPicPr>
            <a:picLocks noChangeAspect="1" noChangeArrowheads="1"/>
          </p:cNvPicPr>
          <p:nvPr/>
        </p:nvPicPr>
        <p:blipFill>
          <a:blip r:embed="rId5" cstate="print"/>
          <a:srcRect/>
          <a:stretch>
            <a:fillRect/>
          </a:stretch>
        </p:blipFill>
        <p:spPr bwMode="auto">
          <a:xfrm>
            <a:off x="6324600" y="2895600"/>
            <a:ext cx="2309813" cy="3124200"/>
          </a:xfrm>
          <a:prstGeom prst="rect">
            <a:avLst/>
          </a:prstGeom>
          <a:noFill/>
          <a:ln w="9525">
            <a:noFill/>
            <a:miter lim="800000"/>
            <a:headEnd/>
            <a:tailEnd/>
          </a:ln>
        </p:spPr>
      </p:pic>
      <p:sp>
        <p:nvSpPr>
          <p:cNvPr id="24583" name="Text Box 23"/>
          <p:cNvSpPr txBox="1">
            <a:spLocks noChangeArrowheads="1"/>
          </p:cNvSpPr>
          <p:nvPr/>
        </p:nvSpPr>
        <p:spPr bwMode="auto">
          <a:xfrm>
            <a:off x="7239000" y="2133600"/>
            <a:ext cx="1143000" cy="244475"/>
          </a:xfrm>
          <a:prstGeom prst="rect">
            <a:avLst/>
          </a:prstGeom>
          <a:noFill/>
          <a:ln w="9525">
            <a:noFill/>
            <a:miter lim="800000"/>
            <a:headEnd/>
            <a:tailEnd/>
          </a:ln>
        </p:spPr>
        <p:txBody>
          <a:bodyPr>
            <a:spAutoFit/>
          </a:bodyPr>
          <a:lstStyle/>
          <a:p>
            <a:pPr algn="ctr">
              <a:spcBef>
                <a:spcPct val="50000"/>
              </a:spcBef>
            </a:pPr>
            <a:r>
              <a:rPr lang="en-US" sz="1000">
                <a:latin typeface="Comic Sans MS" pitchFamily="66" charset="0"/>
              </a:rPr>
              <a:t>1895 - 1964</a:t>
            </a:r>
          </a:p>
        </p:txBody>
      </p:sp>
      <p:sp>
        <p:nvSpPr>
          <p:cNvPr id="24584" name="Text Box 5"/>
          <p:cNvSpPr txBox="1">
            <a:spLocks noChangeArrowheads="1"/>
          </p:cNvSpPr>
          <p:nvPr/>
        </p:nvSpPr>
        <p:spPr bwMode="auto">
          <a:xfrm>
            <a:off x="0" y="6621463"/>
            <a:ext cx="4648200" cy="2444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6"/>
              </a:rPr>
              <a:t>Virtual Microbiology Classroom</a:t>
            </a:r>
            <a:r>
              <a:rPr lang="en-US" sz="1000">
                <a:latin typeface="Comic Sans MS" pitchFamily="66" charset="0"/>
              </a:rPr>
              <a:t> on </a:t>
            </a:r>
            <a:r>
              <a:rPr lang="en-US" sz="1000">
                <a:latin typeface="Comic Sans MS" pitchFamily="66" charset="0"/>
                <a:hlinkClick r:id="rId7"/>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GB" smtClean="0"/>
              <a:t>A fortunate accident--Antibiotics</a:t>
            </a:r>
          </a:p>
        </p:txBody>
      </p:sp>
      <p:sp>
        <p:nvSpPr>
          <p:cNvPr id="48131" name="Rectangle 3"/>
          <p:cNvSpPr>
            <a:spLocks noGrp="1" noChangeArrowheads="1"/>
          </p:cNvSpPr>
          <p:nvPr>
            <p:ph idx="1"/>
          </p:nvPr>
        </p:nvSpPr>
        <p:spPr/>
        <p:txBody>
          <a:bodyPr/>
          <a:lstStyle/>
          <a:p>
            <a:pPr eaLnBrk="1" hangingPunct="1"/>
            <a:r>
              <a:rPr lang="en-GB" smtClean="0"/>
              <a:t>Alexander Fleming discovered that moulds growing on culture plates produced chemicals that inhibited bacterial growth.</a:t>
            </a:r>
          </a:p>
          <a:p>
            <a:pPr eaLnBrk="1" hangingPunct="1"/>
            <a:r>
              <a:rPr lang="en-GB" smtClean="0"/>
              <a:t>The mould was identified to be </a:t>
            </a:r>
            <a:r>
              <a:rPr lang="en-GB" i="1" smtClean="0"/>
              <a:t>penicillium notatum</a:t>
            </a:r>
          </a:p>
          <a:p>
            <a:pPr eaLnBrk="1" hangingPunct="1"/>
            <a:r>
              <a:rPr lang="en-GB" smtClean="0"/>
              <a:t>The chemical was identified and called  </a:t>
            </a:r>
            <a:r>
              <a:rPr lang="en-GB" u="sng" smtClean="0"/>
              <a:t>penicillin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eaLnBrk="1" hangingPunct="1"/>
            <a:r>
              <a:rPr lang="en-GB" smtClean="0"/>
              <a:t>Forms of life studied in microbiology</a:t>
            </a:r>
            <a:endParaRPr lang="en-US" smtClean="0"/>
          </a:p>
        </p:txBody>
      </p:sp>
      <p:sp>
        <p:nvSpPr>
          <p:cNvPr id="9219" name="Rectangle 3"/>
          <p:cNvSpPr>
            <a:spLocks noGrp="1" noChangeArrowheads="1"/>
          </p:cNvSpPr>
          <p:nvPr>
            <p:ph idx="1"/>
          </p:nvPr>
        </p:nvSpPr>
        <p:spPr/>
        <p:txBody>
          <a:bodyPr/>
          <a:lstStyle/>
          <a:p>
            <a:pPr eaLnBrk="1" hangingPunct="1"/>
            <a:r>
              <a:rPr lang="en-GB" smtClean="0"/>
              <a:t>These micro-organisms include the:</a:t>
            </a:r>
          </a:p>
          <a:p>
            <a:pPr eaLnBrk="1" hangingPunct="1"/>
            <a:r>
              <a:rPr lang="en-GB" smtClean="0"/>
              <a:t>Bacteria</a:t>
            </a:r>
          </a:p>
          <a:p>
            <a:pPr eaLnBrk="1" hangingPunct="1"/>
            <a:r>
              <a:rPr lang="en-GB" smtClean="0"/>
              <a:t>Algae</a:t>
            </a:r>
          </a:p>
          <a:p>
            <a:pPr eaLnBrk="1" hangingPunct="1"/>
            <a:r>
              <a:rPr lang="en-GB" smtClean="0"/>
              <a:t>Protozoa (Unicellular Parasites)</a:t>
            </a:r>
          </a:p>
          <a:p>
            <a:pPr eaLnBrk="1" hangingPunct="1"/>
            <a:r>
              <a:rPr lang="en-GB" smtClean="0"/>
              <a:t>Fungi</a:t>
            </a:r>
          </a:p>
          <a:p>
            <a:pPr eaLnBrk="1" hangingPunct="1"/>
            <a:r>
              <a:rPr lang="en-GB" smtClean="0"/>
              <a:t>Viruses</a:t>
            </a:r>
          </a:p>
          <a:p>
            <a:pPr eaLnBrk="1" hangingPunct="1"/>
            <a:endParaRPr lang="en-US"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52400" y="152400"/>
            <a:ext cx="8077200" cy="1143000"/>
          </a:xfrm>
        </p:spPr>
        <p:txBody>
          <a:bodyPr/>
          <a:lstStyle/>
          <a:p>
            <a:pPr algn="l" eaLnBrk="1" hangingPunct="1"/>
            <a:r>
              <a:rPr lang="en-US" sz="2800" b="1" smtClean="0">
                <a:solidFill>
                  <a:schemeClr val="accent2"/>
                </a:solidFill>
                <a:latin typeface="Comic Sans MS" pitchFamily="66" charset="0"/>
              </a:rPr>
              <a:t>Discovery of Antimicrobial Agents</a:t>
            </a:r>
            <a:r>
              <a:rPr lang="en-US" sz="2400" b="1" smtClean="0">
                <a:latin typeface="Comic Sans MS" pitchFamily="66" charset="0"/>
              </a:rPr>
              <a:t/>
            </a:r>
            <a:br>
              <a:rPr lang="en-US" sz="2400" b="1" smtClean="0">
                <a:latin typeface="Comic Sans MS" pitchFamily="66" charset="0"/>
              </a:rPr>
            </a:br>
            <a:r>
              <a:rPr lang="en-US" sz="1200" b="1" smtClean="0">
                <a:latin typeface="Comic Sans MS" pitchFamily="66" charset="0"/>
              </a:rPr>
              <a:t/>
            </a:r>
            <a:br>
              <a:rPr lang="en-US" sz="1200" b="1" smtClean="0">
                <a:latin typeface="Comic Sans MS" pitchFamily="66" charset="0"/>
              </a:rPr>
            </a:br>
            <a:r>
              <a:rPr lang="en-US" sz="3200" b="1" smtClean="0">
                <a:latin typeface="Comic Sans MS" pitchFamily="66" charset="0"/>
              </a:rPr>
              <a:t>_________</a:t>
            </a:r>
          </a:p>
        </p:txBody>
      </p:sp>
      <p:sp>
        <p:nvSpPr>
          <p:cNvPr id="25603" name="Rectangle 3"/>
          <p:cNvSpPr>
            <a:spLocks noGrp="1" noChangeArrowheads="1"/>
          </p:cNvSpPr>
          <p:nvPr>
            <p:ph type="body" sz="half" idx="1"/>
          </p:nvPr>
        </p:nvSpPr>
        <p:spPr>
          <a:xfrm>
            <a:off x="101600" y="1784350"/>
            <a:ext cx="4419600" cy="4572000"/>
          </a:xfrm>
        </p:spPr>
        <p:txBody>
          <a:bodyPr/>
          <a:lstStyle/>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r>
              <a:rPr lang="en-US" sz="1400" b="1" smtClean="0">
                <a:latin typeface="Comic Sans MS" pitchFamily="66" charset="0"/>
              </a:rPr>
              <a:t>Alexander Fleming </a:t>
            </a:r>
            <a:r>
              <a:rPr lang="en-US" sz="1000" smtClean="0">
                <a:latin typeface="Comic Sans MS" pitchFamily="66" charset="0"/>
              </a:rPr>
              <a:t>(1881 – 1955),</a:t>
            </a:r>
            <a:r>
              <a:rPr lang="en-US" sz="1400" b="1" smtClean="0">
                <a:latin typeface="Comic Sans MS" pitchFamily="66" charset="0"/>
              </a:rPr>
              <a:t> </a:t>
            </a:r>
            <a:r>
              <a:rPr lang="en-US" sz="1400" smtClean="0">
                <a:latin typeface="Comic Sans MS" pitchFamily="66" charset="0"/>
              </a:rPr>
              <a:t>a Scottish biologist and pharmacologist, observed bacterial staphylococci colonies disappearing on plates contaminated with mold.</a:t>
            </a: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Fleming extracted the compound from the mold responsible for destruction of the bacterial colonies.</a:t>
            </a: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The product of the mold was named penicillin, after the </a:t>
            </a:r>
            <a:r>
              <a:rPr lang="en-US" sz="1400" i="1" smtClean="0">
                <a:latin typeface="Comic Sans MS" pitchFamily="66" charset="0"/>
              </a:rPr>
              <a:t>Penicillium</a:t>
            </a:r>
            <a:r>
              <a:rPr lang="en-US" sz="1400" smtClean="0">
                <a:latin typeface="Comic Sans MS" pitchFamily="66" charset="0"/>
              </a:rPr>
              <a:t> mold from which it was derived.</a:t>
            </a: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endParaRPr lang="en-US" sz="1400" smtClean="0">
              <a:latin typeface="Comic Sans MS" pitchFamily="66" charset="0"/>
            </a:endParaRPr>
          </a:p>
          <a:p>
            <a:pPr eaLnBrk="1" hangingPunct="1">
              <a:lnSpc>
                <a:spcPct val="90000"/>
              </a:lnSpc>
              <a:buFont typeface="Wingdings" pitchFamily="2" charset="2"/>
              <a:buChar char="Ø"/>
            </a:pPr>
            <a:r>
              <a:rPr lang="en-US" sz="1400" smtClean="0">
                <a:latin typeface="Comic Sans MS" pitchFamily="66" charset="0"/>
              </a:rPr>
              <a:t>Nobel Prize in Physiology of Medicine in 1945.</a:t>
            </a:r>
          </a:p>
          <a:p>
            <a:pPr eaLnBrk="1" hangingPunct="1">
              <a:lnSpc>
                <a:spcPct val="80000"/>
              </a:lnSpc>
              <a:buFont typeface="Wingdings" pitchFamily="2" charset="2"/>
              <a:buChar char="Ø"/>
            </a:pPr>
            <a:endParaRPr lang="en-US" sz="1400" smtClean="0">
              <a:latin typeface="Comic Sans MS" pitchFamily="66" charset="0"/>
            </a:endParaRPr>
          </a:p>
        </p:txBody>
      </p:sp>
      <p:pic>
        <p:nvPicPr>
          <p:cNvPr id="25607" name="Picture 12" descr="PenicilliumCDCPHIL8396"/>
          <p:cNvPicPr>
            <a:picLocks noGrp="1" noChangeAspect="1" noChangeArrowheads="1"/>
          </p:cNvPicPr>
          <p:nvPr>
            <p:ph sz="quarter" idx="2"/>
          </p:nvPr>
        </p:nvPicPr>
        <p:blipFill>
          <a:blip r:embed="rId3" cstate="print"/>
          <a:srcRect/>
          <a:stretch>
            <a:fillRect/>
          </a:stretch>
        </p:blipFill>
        <p:spPr>
          <a:xfrm>
            <a:off x="6705600" y="685800"/>
            <a:ext cx="1901825" cy="1752600"/>
          </a:xfrm>
          <a:noFill/>
        </p:spPr>
      </p:pic>
      <p:pic>
        <p:nvPicPr>
          <p:cNvPr id="25605" name="Picture 8" descr="PenicillinMailboxPSAedit"/>
          <p:cNvPicPr>
            <a:picLocks noGrp="1" noChangeAspect="1" noChangeArrowheads="1"/>
          </p:cNvPicPr>
          <p:nvPr>
            <p:ph sz="quarter" idx="3"/>
          </p:nvPr>
        </p:nvPicPr>
        <p:blipFill>
          <a:blip r:embed="rId4" cstate="print"/>
          <a:srcRect/>
          <a:stretch>
            <a:fillRect/>
          </a:stretch>
        </p:blipFill>
        <p:spPr>
          <a:xfrm>
            <a:off x="4876800" y="3030538"/>
            <a:ext cx="3914775" cy="3144837"/>
          </a:xfrm>
          <a:noFill/>
        </p:spPr>
      </p:pic>
      <p:sp>
        <p:nvSpPr>
          <p:cNvPr id="25604" name="Text Box 5"/>
          <p:cNvSpPr txBox="1">
            <a:spLocks noChangeArrowheads="1"/>
          </p:cNvSpPr>
          <p:nvPr/>
        </p:nvSpPr>
        <p:spPr bwMode="auto">
          <a:xfrm>
            <a:off x="4724400" y="6356350"/>
            <a:ext cx="4267200" cy="554038"/>
          </a:xfrm>
          <a:prstGeom prst="rect">
            <a:avLst/>
          </a:prstGeom>
          <a:noFill/>
          <a:ln w="9525">
            <a:noFill/>
            <a:miter lim="800000"/>
            <a:headEnd/>
            <a:tailEnd/>
          </a:ln>
        </p:spPr>
        <p:txBody>
          <a:bodyPr>
            <a:spAutoFit/>
          </a:bodyPr>
          <a:lstStyle/>
          <a:p>
            <a:pPr algn="r">
              <a:spcBef>
                <a:spcPct val="50000"/>
              </a:spcBef>
            </a:pPr>
            <a:r>
              <a:rPr lang="en-US" sz="1000">
                <a:latin typeface="Comic Sans MS" pitchFamily="66" charset="0"/>
              </a:rPr>
              <a:t>Images: </a:t>
            </a:r>
            <a:r>
              <a:rPr lang="en-US" sz="1000" i="1">
                <a:latin typeface="Comic Sans MS" pitchFamily="66" charset="0"/>
              </a:rPr>
              <a:t>Penicillium</a:t>
            </a:r>
            <a:r>
              <a:rPr lang="en-US" sz="1000">
                <a:latin typeface="Comic Sans MS" pitchFamily="66" charset="0"/>
              </a:rPr>
              <a:t> mold,  </a:t>
            </a:r>
            <a:r>
              <a:rPr lang="en-US" sz="1000">
                <a:latin typeface="Comic Sans MS" pitchFamily="66" charset="0"/>
                <a:hlinkClick r:id="rId5"/>
              </a:rPr>
              <a:t>PHIL</a:t>
            </a:r>
            <a:r>
              <a:rPr lang="en-US" sz="1000">
                <a:latin typeface="Comic Sans MS" pitchFamily="66" charset="0"/>
              </a:rPr>
              <a:t> #8396; </a:t>
            </a:r>
            <a:r>
              <a:rPr lang="en-US" sz="1000" i="1">
                <a:latin typeface="Comic Sans MS" pitchFamily="66" charset="0"/>
                <a:hlinkClick r:id="rId6"/>
              </a:rPr>
              <a:t>Staphylococcus aureus</a:t>
            </a:r>
            <a:r>
              <a:rPr lang="en-US" sz="1000">
                <a:latin typeface="Comic Sans MS" pitchFamily="66" charset="0"/>
                <a:hlinkClick r:id="rId6"/>
              </a:rPr>
              <a:t> on antibiotic test plate</a:t>
            </a:r>
            <a:r>
              <a:rPr lang="en-US" sz="1000">
                <a:latin typeface="Comic Sans MS" pitchFamily="66" charset="0"/>
              </a:rPr>
              <a:t>, PHIL #2641; </a:t>
            </a:r>
            <a:r>
              <a:rPr lang="en-US" sz="1000">
                <a:latin typeface="Comic Sans MS" pitchFamily="66" charset="0"/>
                <a:hlinkClick r:id="rId7"/>
              </a:rPr>
              <a:t>Poster attached to a mailbox offering advice to World War II servicemen</a:t>
            </a:r>
            <a:r>
              <a:rPr lang="en-US" sz="1000">
                <a:latin typeface="Comic Sans MS" pitchFamily="66" charset="0"/>
              </a:rPr>
              <a:t>, 1944, NIH </a:t>
            </a:r>
          </a:p>
        </p:txBody>
      </p:sp>
      <p:pic>
        <p:nvPicPr>
          <p:cNvPr id="25606" name="Picture 10" descr="Staphylococcus_aureus_(AB_Test)"/>
          <p:cNvPicPr>
            <a:picLocks noChangeAspect="1" noChangeArrowheads="1"/>
          </p:cNvPicPr>
          <p:nvPr/>
        </p:nvPicPr>
        <p:blipFill>
          <a:blip r:embed="rId8" cstate="print"/>
          <a:srcRect/>
          <a:stretch>
            <a:fillRect/>
          </a:stretch>
        </p:blipFill>
        <p:spPr bwMode="auto">
          <a:xfrm>
            <a:off x="4495800" y="990600"/>
            <a:ext cx="1981200" cy="1792288"/>
          </a:xfrm>
          <a:prstGeom prst="rect">
            <a:avLst/>
          </a:prstGeom>
          <a:noFill/>
          <a:ln w="9525">
            <a:noFill/>
            <a:miter lim="800000"/>
            <a:headEnd/>
            <a:tailEnd/>
          </a:ln>
        </p:spPr>
      </p:pic>
      <p:sp>
        <p:nvSpPr>
          <p:cNvPr id="25608" name="Text Box 5"/>
          <p:cNvSpPr txBox="1">
            <a:spLocks noChangeArrowheads="1"/>
          </p:cNvSpPr>
          <p:nvPr/>
        </p:nvSpPr>
        <p:spPr bwMode="auto">
          <a:xfrm>
            <a:off x="0" y="6621463"/>
            <a:ext cx="4648200" cy="244475"/>
          </a:xfrm>
          <a:prstGeom prst="rect">
            <a:avLst/>
          </a:prstGeom>
          <a:noFill/>
          <a:ln w="9525">
            <a:noFill/>
            <a:miter lim="800000"/>
            <a:headEnd/>
            <a:tailEnd/>
          </a:ln>
        </p:spPr>
        <p:txBody>
          <a:bodyPr>
            <a:spAutoFit/>
          </a:bodyPr>
          <a:lstStyle/>
          <a:p>
            <a:pPr>
              <a:spcBef>
                <a:spcPct val="50000"/>
              </a:spcBef>
            </a:pPr>
            <a:r>
              <a:rPr lang="en-US" sz="1000">
                <a:latin typeface="Comic Sans MS" pitchFamily="66" charset="0"/>
              </a:rPr>
              <a:t>From the  </a:t>
            </a:r>
            <a:r>
              <a:rPr lang="en-US" sz="1000">
                <a:latin typeface="Comic Sans MS" pitchFamily="66" charset="0"/>
                <a:hlinkClick r:id="rId9"/>
              </a:rPr>
              <a:t>Virtual Microbiology Classroom</a:t>
            </a:r>
            <a:r>
              <a:rPr lang="en-US" sz="1000">
                <a:latin typeface="Comic Sans MS" pitchFamily="66" charset="0"/>
              </a:rPr>
              <a:t> on </a:t>
            </a:r>
            <a:r>
              <a:rPr lang="en-US" sz="1000">
                <a:latin typeface="Comic Sans MS" pitchFamily="66" charset="0"/>
                <a:hlinkClick r:id="rId10"/>
              </a:rPr>
              <a:t>ScienceProfOnline.com</a:t>
            </a:r>
            <a:endParaRPr lang="en-US" sz="1000">
              <a:latin typeface="Comic Sans MS" pitchFamily="66"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endParaRPr lang="en-US" smtClean="0"/>
          </a:p>
        </p:txBody>
      </p:sp>
      <p:sp>
        <p:nvSpPr>
          <p:cNvPr id="49155" name="Rectangle 3"/>
          <p:cNvSpPr>
            <a:spLocks noGrp="1" noChangeArrowheads="1"/>
          </p:cNvSpPr>
          <p:nvPr>
            <p:ph idx="1"/>
          </p:nvPr>
        </p:nvSpPr>
        <p:spPr/>
        <p:txBody>
          <a:bodyPr/>
          <a:lstStyle/>
          <a:p>
            <a:pPr eaLnBrk="1" hangingPunct="1"/>
            <a:r>
              <a:rPr lang="en-GB" smtClean="0"/>
              <a:t>Later a French microbiologist discovered Gramicidin and tyrocidine…both were produced by </a:t>
            </a:r>
            <a:r>
              <a:rPr lang="en-GB" i="1" smtClean="0"/>
              <a:t>Bacillus</a:t>
            </a:r>
            <a:r>
              <a:rPr lang="en-GB" smtClean="0"/>
              <a:t> </a:t>
            </a:r>
            <a:r>
              <a:rPr lang="en-GB" i="1" smtClean="0"/>
              <a:t>brevis</a:t>
            </a:r>
            <a:r>
              <a:rPr lang="en-GB" smtClean="0"/>
              <a: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endParaRPr lang="en-US" smtClean="0"/>
          </a:p>
        </p:txBody>
      </p:sp>
      <p:sp>
        <p:nvSpPr>
          <p:cNvPr id="50179" name="Rectangle 3"/>
          <p:cNvSpPr>
            <a:spLocks noGrp="1" noChangeArrowheads="1"/>
          </p:cNvSpPr>
          <p:nvPr>
            <p:ph idx="1"/>
          </p:nvPr>
        </p:nvSpPr>
        <p:spPr/>
        <p:txBody>
          <a:bodyPr/>
          <a:lstStyle/>
          <a:p>
            <a:pPr eaLnBrk="1" hangingPunct="1"/>
            <a:r>
              <a:rPr lang="en-GB" smtClean="0"/>
              <a:t>These developments laid down the ground work for the golden age of microbiology leading to monumental achievements in: </a:t>
            </a:r>
            <a:r>
              <a:rPr lang="en-GB" smtClean="0">
                <a:solidFill>
                  <a:srgbClr val="FF0000"/>
                </a:solidFill>
              </a:rPr>
              <a:t>Bacteriology,</a:t>
            </a:r>
            <a:r>
              <a:rPr lang="en-GB" smtClean="0"/>
              <a:t> </a:t>
            </a:r>
          </a:p>
          <a:p>
            <a:pPr eaLnBrk="1" hangingPunct="1"/>
            <a:r>
              <a:rPr lang="en-GB" smtClean="0">
                <a:solidFill>
                  <a:srgbClr val="FF0000"/>
                </a:solidFill>
              </a:rPr>
              <a:t>Mycology and</a:t>
            </a:r>
            <a:r>
              <a:rPr lang="en-GB" smtClean="0"/>
              <a:t> </a:t>
            </a:r>
          </a:p>
          <a:p>
            <a:pPr eaLnBrk="1" hangingPunct="1"/>
            <a:r>
              <a:rPr lang="en-GB" smtClean="0">
                <a:solidFill>
                  <a:srgbClr val="FF0000"/>
                </a:solidFill>
              </a:rPr>
              <a:t>Parasitology.</a:t>
            </a:r>
          </a:p>
          <a:p>
            <a:pPr eaLnBrk="1" hangingPunct="1"/>
            <a:r>
              <a:rPr lang="en-GB" smtClean="0"/>
              <a:t>Later new areas in </a:t>
            </a:r>
            <a:r>
              <a:rPr lang="en-GB" smtClean="0">
                <a:solidFill>
                  <a:srgbClr val="FF0000"/>
                </a:solidFill>
              </a:rPr>
              <a:t>Immunology</a:t>
            </a:r>
            <a:r>
              <a:rPr lang="en-GB" smtClean="0"/>
              <a:t> and </a:t>
            </a:r>
            <a:r>
              <a:rPr lang="en-GB" smtClean="0">
                <a:solidFill>
                  <a:srgbClr val="FF0000"/>
                </a:solidFill>
              </a:rPr>
              <a:t>Virology</a:t>
            </a:r>
            <a:r>
              <a:rPr lang="en-GB" smtClean="0"/>
              <a:t> developed.</a:t>
            </a:r>
          </a:p>
          <a:p>
            <a:pPr eaLnBrk="1" hangingPunct="1"/>
            <a:endParaRPr lang="en-GB"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endParaRPr lang="en-US" smtClean="0"/>
          </a:p>
        </p:txBody>
      </p:sp>
      <p:sp>
        <p:nvSpPr>
          <p:cNvPr id="51203" name="Rectangle 3"/>
          <p:cNvSpPr>
            <a:spLocks noGrp="1" noChangeArrowheads="1"/>
          </p:cNvSpPr>
          <p:nvPr>
            <p:ph idx="1"/>
          </p:nvPr>
        </p:nvSpPr>
        <p:spPr/>
        <p:txBody>
          <a:bodyPr/>
          <a:lstStyle/>
          <a:p>
            <a:pPr eaLnBrk="1" hangingPunct="1"/>
            <a:r>
              <a:rPr lang="en-GB" dirty="0" smtClean="0"/>
              <a:t>Just recently new methods called </a:t>
            </a:r>
            <a:r>
              <a:rPr lang="en-GB" dirty="0" smtClean="0">
                <a:solidFill>
                  <a:srgbClr val="FF0000"/>
                </a:solidFill>
              </a:rPr>
              <a:t>recombinant DNA technology</a:t>
            </a:r>
            <a:r>
              <a:rPr lang="en-GB" dirty="0" smtClean="0"/>
              <a:t> was developed which has revolutionized research and practical application in all areas of microbiology.</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85800" y="2286000"/>
            <a:ext cx="7772400" cy="1143000"/>
          </a:xfrm>
        </p:spPr>
        <p:txBody>
          <a:bodyPr/>
          <a:lstStyle/>
          <a:p>
            <a:pPr eaLnBrk="1" hangingPunct="1"/>
            <a:r>
              <a:rPr lang="en-US" smtClean="0">
                <a:ea typeface="ＭＳ Ｐゴシック" pitchFamily="-112" charset="-128"/>
              </a:rPr>
              <a:t>Biopreparedness</a:t>
            </a:r>
            <a:br>
              <a:rPr lang="en-US" smtClean="0">
                <a:ea typeface="ＭＳ Ｐゴシック" pitchFamily="-112" charset="-128"/>
              </a:rPr>
            </a:br>
            <a:endParaRPr lang="en-US" smtClean="0">
              <a:ea typeface="ＭＳ Ｐゴシック" pitchFamily="-112" charset="-128"/>
            </a:endParaRPr>
          </a:p>
        </p:txBody>
      </p:sp>
      <p:sp>
        <p:nvSpPr>
          <p:cNvPr id="20483" name="Rectangle 3"/>
          <p:cNvSpPr>
            <a:spLocks noGrp="1" noChangeArrowheads="1"/>
          </p:cNvSpPr>
          <p:nvPr>
            <p:ph type="subTitle" idx="1"/>
          </p:nvPr>
        </p:nvSpPr>
        <p:spPr/>
        <p:txBody>
          <a:bodyPr/>
          <a:lstStyle/>
          <a:p>
            <a:pPr eaLnBrk="1" hangingPunct="1"/>
            <a:r>
              <a:rPr lang="en-US" smtClean="0">
                <a:ea typeface="ＭＳ Ｐゴシック" pitchFamily="-112" charset="-128"/>
              </a:rPr>
              <a:t>M1 Infectious Diseases Sequence</a:t>
            </a:r>
          </a:p>
          <a:p>
            <a:pPr eaLnBrk="1" hangingPunct="1"/>
            <a:r>
              <a:rPr lang="en-US" smtClean="0">
                <a:ea typeface="ＭＳ Ｐゴシック" pitchFamily="-112" charset="-128"/>
              </a:rPr>
              <a:t>Sandro Cinti</a:t>
            </a:r>
          </a:p>
        </p:txBody>
      </p:sp>
      <p:sp>
        <p:nvSpPr>
          <p:cNvPr id="20485" name="Footer Placeholder 8"/>
          <p:cNvSpPr>
            <a:spLocks noGrp="1"/>
          </p:cNvSpPr>
          <p:nvPr>
            <p:ph type="ftr" sz="quarter" idx="11"/>
          </p:nvPr>
        </p:nvSpPr>
        <p:spPr>
          <a:xfrm>
            <a:off x="152400" y="6172200"/>
            <a:ext cx="2057400" cy="457200"/>
          </a:xfrm>
          <a:noFill/>
        </p:spPr>
        <p:txBody>
          <a:bodyPr/>
          <a:lstStyle/>
          <a:p>
            <a:r>
              <a:rPr lang="en-US"/>
              <a:t>Spring 2009</a:t>
            </a:r>
          </a:p>
        </p:txBody>
      </p:sp>
      <p:pic>
        <p:nvPicPr>
          <p:cNvPr id="20484" name="Picture 4" descr="UMMSLogoC.eps"/>
          <p:cNvPicPr>
            <a:picLocks noChangeAspect="1"/>
          </p:cNvPicPr>
          <p:nvPr/>
        </p:nvPicPr>
        <p:blipFill>
          <a:blip r:embed="rId2"/>
          <a:srcRect/>
          <a:stretch>
            <a:fillRect/>
          </a:stretch>
        </p:blipFill>
        <p:spPr bwMode="auto">
          <a:xfrm>
            <a:off x="7391400" y="5778500"/>
            <a:ext cx="1162050" cy="850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1B325C"/>
                </a:solidFill>
                <a:latin typeface="Arial" charset="0"/>
              </a:rPr>
              <a:t>License:</a:t>
            </a:r>
            <a:r>
              <a:rPr lang="en-US" dirty="0" smtClean="0">
                <a:solidFill>
                  <a:srgbClr val="1B325C"/>
                </a:solidFill>
                <a:latin typeface="Arial" charset="0"/>
              </a:rPr>
              <a:t> </a:t>
            </a:r>
            <a:endParaRPr lang="en-US" dirty="0"/>
          </a:p>
        </p:txBody>
      </p:sp>
      <p:sp>
        <p:nvSpPr>
          <p:cNvPr id="3" name="Content Placeholder 2"/>
          <p:cNvSpPr>
            <a:spLocks noGrp="1"/>
          </p:cNvSpPr>
          <p:nvPr>
            <p:ph idx="1"/>
          </p:nvPr>
        </p:nvSpPr>
        <p:spPr/>
        <p:txBody>
          <a:bodyPr/>
          <a:lstStyle/>
          <a:p>
            <a:pPr>
              <a:tabLst>
                <a:tab pos="0" algn="l"/>
                <a:tab pos="428625" algn="l"/>
                <a:tab pos="857250" algn="l"/>
                <a:tab pos="1285875" algn="l"/>
                <a:tab pos="1714500" algn="l"/>
                <a:tab pos="2143125" algn="l"/>
                <a:tab pos="2571750" algn="l"/>
                <a:tab pos="3000375" algn="l"/>
                <a:tab pos="3429000" algn="l"/>
                <a:tab pos="3857625" algn="l"/>
                <a:tab pos="4286250" algn="l"/>
                <a:tab pos="4714875" algn="l"/>
                <a:tab pos="5143500" algn="l"/>
                <a:tab pos="5572125" algn="l"/>
                <a:tab pos="6000750" algn="l"/>
                <a:tab pos="6429375" algn="l"/>
                <a:tab pos="6858000" algn="l"/>
                <a:tab pos="7286625" algn="l"/>
                <a:tab pos="7715250" algn="l"/>
                <a:tab pos="8143875" algn="l"/>
                <a:tab pos="8572500" algn="l"/>
              </a:tabLst>
            </a:pPr>
            <a:r>
              <a:rPr lang="en-US" dirty="0" smtClean="0">
                <a:solidFill>
                  <a:srgbClr val="1B325C"/>
                </a:solidFill>
                <a:latin typeface="Arial" charset="0"/>
                <a:cs typeface="Arial" charset="0"/>
              </a:rPr>
              <a:t>Unless otherwise noted, this material is made available under the terms of the </a:t>
            </a:r>
            <a:r>
              <a:rPr lang="en-US" b="1" dirty="0" smtClean="0">
                <a:solidFill>
                  <a:srgbClr val="1B325C"/>
                </a:solidFill>
                <a:latin typeface="Arial" charset="0"/>
                <a:cs typeface="Arial" charset="0"/>
              </a:rPr>
              <a:t>Creative Commons Attribution – Share Alike 3.0 License</a:t>
            </a:r>
            <a:r>
              <a:rPr lang="en-US" dirty="0" smtClean="0">
                <a:solidFill>
                  <a:srgbClr val="1B325C"/>
                </a:solidFill>
                <a:latin typeface="Arial" charset="0"/>
                <a:cs typeface="Arial" charset="0"/>
              </a:rPr>
              <a:t>: </a:t>
            </a:r>
          </a:p>
          <a:p>
            <a:pPr>
              <a:tabLst>
                <a:tab pos="0" algn="l"/>
                <a:tab pos="428625" algn="l"/>
                <a:tab pos="857250" algn="l"/>
                <a:tab pos="1285875" algn="l"/>
                <a:tab pos="1714500" algn="l"/>
                <a:tab pos="2143125" algn="l"/>
                <a:tab pos="2571750" algn="l"/>
                <a:tab pos="3000375" algn="l"/>
                <a:tab pos="3429000" algn="l"/>
                <a:tab pos="3857625" algn="l"/>
                <a:tab pos="4286250" algn="l"/>
                <a:tab pos="4714875" algn="l"/>
                <a:tab pos="5143500" algn="l"/>
                <a:tab pos="5572125" algn="l"/>
                <a:tab pos="6000750" algn="l"/>
                <a:tab pos="6429375" algn="l"/>
                <a:tab pos="6858000" algn="l"/>
                <a:tab pos="7286625" algn="l"/>
                <a:tab pos="7715250" algn="l"/>
                <a:tab pos="8143875" algn="l"/>
                <a:tab pos="8572500" algn="l"/>
              </a:tabLst>
            </a:pPr>
            <a:endParaRPr lang="en-US" dirty="0" smtClean="0">
              <a:solidFill>
                <a:srgbClr val="1B325C"/>
              </a:solidFill>
              <a:latin typeface="Arial" charset="0"/>
              <a:cs typeface="Arial" charset="0"/>
            </a:endParaRPr>
          </a:p>
          <a:p>
            <a:pPr>
              <a:tabLst>
                <a:tab pos="0" algn="l"/>
                <a:tab pos="428625" algn="l"/>
                <a:tab pos="857250" algn="l"/>
                <a:tab pos="1285875" algn="l"/>
                <a:tab pos="1714500" algn="l"/>
                <a:tab pos="2143125" algn="l"/>
                <a:tab pos="2571750" algn="l"/>
                <a:tab pos="3000375" algn="l"/>
                <a:tab pos="3429000" algn="l"/>
                <a:tab pos="3857625" algn="l"/>
                <a:tab pos="4286250" algn="l"/>
                <a:tab pos="4714875" algn="l"/>
                <a:tab pos="5143500" algn="l"/>
                <a:tab pos="5572125" algn="l"/>
                <a:tab pos="6000750" algn="l"/>
                <a:tab pos="6429375" algn="l"/>
                <a:tab pos="6858000" algn="l"/>
                <a:tab pos="7286625" algn="l"/>
                <a:tab pos="7715250" algn="l"/>
                <a:tab pos="8143875" algn="l"/>
                <a:tab pos="8572500" algn="l"/>
              </a:tabLst>
            </a:pPr>
            <a:r>
              <a:rPr lang="en-US" dirty="0" smtClean="0">
                <a:solidFill>
                  <a:srgbClr val="1B325C"/>
                </a:solidFill>
                <a:latin typeface="Arial" charset="0"/>
                <a:cs typeface="Arial" charset="0"/>
              </a:rPr>
              <a:t>http://creativecommons.org/licenses/by-sa/3.0</a:t>
            </a:r>
            <a:endParaRPr lang="en-US" dirty="0"/>
          </a:p>
        </p:txBody>
      </p:sp>
      <p:sp>
        <p:nvSpPr>
          <p:cNvPr id="4" name="Slide Number Placeholder 3"/>
          <p:cNvSpPr>
            <a:spLocks noGrp="1"/>
          </p:cNvSpPr>
          <p:nvPr>
            <p:ph type="sldNum" sz="quarter" idx="12"/>
          </p:nvPr>
        </p:nvSpPr>
        <p:spPr/>
        <p:txBody>
          <a:bodyPr/>
          <a:lstStyle/>
          <a:p>
            <a:fld id="{13DFF359-CC5F-43B4-B068-24B08573ED37}"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descr="C:\Users\cmumm\AppData\Local\Temp\800px-BigHousePacked.JPG.jpg"/>
          <p:cNvPicPr>
            <a:picLocks noChangeAspect="1" noChangeArrowheads="1"/>
          </p:cNvPicPr>
          <p:nvPr/>
        </p:nvPicPr>
        <p:blipFill>
          <a:blip r:embed="rId2"/>
          <a:srcRect/>
          <a:stretch>
            <a:fillRect/>
          </a:stretch>
        </p:blipFill>
        <p:spPr bwMode="auto">
          <a:xfrm>
            <a:off x="762000" y="609600"/>
            <a:ext cx="7116763" cy="5562600"/>
          </a:xfrm>
          <a:prstGeom prst="rect">
            <a:avLst/>
          </a:prstGeom>
          <a:noFill/>
          <a:ln w="9525">
            <a:noFill/>
            <a:miter lim="800000"/>
            <a:headEnd/>
            <a:tailEnd/>
          </a:ln>
        </p:spPr>
      </p:pic>
      <p:sp>
        <p:nvSpPr>
          <p:cNvPr id="21507" name="Slide Number Placeholder 8"/>
          <p:cNvSpPr>
            <a:spLocks noGrp="1"/>
          </p:cNvSpPr>
          <p:nvPr>
            <p:ph type="sldNum" sz="quarter" idx="12"/>
          </p:nvPr>
        </p:nvSpPr>
        <p:spPr>
          <a:noFill/>
        </p:spPr>
        <p:txBody>
          <a:bodyPr/>
          <a:lstStyle/>
          <a:p>
            <a:fld id="{EE3653FD-A65A-48A6-A88F-67EBAA5A7013}" type="slidenum">
              <a:rPr lang="en-US"/>
              <a:pPr/>
              <a:t>86</a:t>
            </a:fld>
            <a:endParaRPr lang="en-US"/>
          </a:p>
        </p:txBody>
      </p:sp>
      <p:pic>
        <p:nvPicPr>
          <p:cNvPr id="21508" name="Picture 8"/>
          <p:cNvPicPr>
            <a:picLocks noChangeAspect="1" noChangeArrowheads="1"/>
          </p:cNvPicPr>
          <p:nvPr/>
        </p:nvPicPr>
        <p:blipFill>
          <a:blip r:embed="rId3"/>
          <a:srcRect/>
          <a:stretch>
            <a:fillRect/>
          </a:stretch>
        </p:blipFill>
        <p:spPr bwMode="auto">
          <a:xfrm>
            <a:off x="6858000" y="762000"/>
            <a:ext cx="2057400" cy="1114425"/>
          </a:xfrm>
          <a:prstGeom prst="rect">
            <a:avLst/>
          </a:prstGeom>
          <a:noFill/>
          <a:ln w="9525">
            <a:noFill/>
            <a:miter lim="800000"/>
            <a:headEnd/>
            <a:tailEnd/>
          </a:ln>
        </p:spPr>
      </p:pic>
      <p:sp>
        <p:nvSpPr>
          <p:cNvPr id="112645" name="Line 5"/>
          <p:cNvSpPr>
            <a:spLocks noChangeShapeType="1"/>
          </p:cNvSpPr>
          <p:nvPr/>
        </p:nvSpPr>
        <p:spPr bwMode="auto">
          <a:xfrm flipH="1" flipV="1">
            <a:off x="5715000" y="1295400"/>
            <a:ext cx="1447800" cy="76200"/>
          </a:xfrm>
          <a:prstGeom prst="line">
            <a:avLst/>
          </a:prstGeom>
          <a:noFill/>
          <a:ln w="9525">
            <a:solidFill>
              <a:schemeClr val="tx1"/>
            </a:solidFill>
            <a:round/>
            <a:headEnd/>
            <a:tailEnd/>
          </a:ln>
        </p:spPr>
        <p:txBody>
          <a:bodyPr/>
          <a:lstStyle/>
          <a:p>
            <a:endParaRPr lang="en-US"/>
          </a:p>
        </p:txBody>
      </p:sp>
      <p:pic>
        <p:nvPicPr>
          <p:cNvPr id="21510" name="Picture 12"/>
          <p:cNvPicPr>
            <a:picLocks noChangeAspect="1" noChangeArrowheads="1"/>
          </p:cNvPicPr>
          <p:nvPr/>
        </p:nvPicPr>
        <p:blipFill>
          <a:blip r:embed="rId4"/>
          <a:srcRect/>
          <a:stretch>
            <a:fillRect/>
          </a:stretch>
        </p:blipFill>
        <p:spPr bwMode="auto">
          <a:xfrm>
            <a:off x="3429000" y="1066800"/>
            <a:ext cx="2349500" cy="406400"/>
          </a:xfrm>
          <a:prstGeom prst="rect">
            <a:avLst/>
          </a:prstGeom>
          <a:noFill/>
          <a:ln w="9525">
            <a:noFill/>
            <a:miter lim="800000"/>
            <a:headEnd/>
            <a:tailEnd/>
          </a:ln>
        </p:spPr>
      </p:pic>
      <p:grpSp>
        <p:nvGrpSpPr>
          <p:cNvPr id="2" name="Group 11"/>
          <p:cNvGrpSpPr>
            <a:grpSpLocks/>
          </p:cNvGrpSpPr>
          <p:nvPr/>
        </p:nvGrpSpPr>
        <p:grpSpPr bwMode="auto">
          <a:xfrm>
            <a:off x="152400" y="6383338"/>
            <a:ext cx="3297238" cy="246062"/>
            <a:chOff x="169110" y="6611938"/>
            <a:chExt cx="3297487" cy="246221"/>
          </a:xfrm>
        </p:grpSpPr>
        <p:pic>
          <p:nvPicPr>
            <p:cNvPr id="21515" name="Picture 28"/>
            <p:cNvPicPr>
              <a:picLocks noChangeAspect="1" noChangeArrowheads="1"/>
            </p:cNvPicPr>
            <p:nvPr/>
          </p:nvPicPr>
          <p:blipFill>
            <a:blip r:embed="rId5"/>
            <a:srcRect/>
            <a:stretch>
              <a:fillRect/>
            </a:stretch>
          </p:blipFill>
          <p:spPr bwMode="auto">
            <a:xfrm>
              <a:off x="169110" y="6662824"/>
              <a:ext cx="736600" cy="138112"/>
            </a:xfrm>
            <a:prstGeom prst="rect">
              <a:avLst/>
            </a:prstGeom>
            <a:noFill/>
            <a:ln w="9525">
              <a:noFill/>
              <a:round/>
              <a:headEnd/>
              <a:tailEnd/>
            </a:ln>
          </p:spPr>
        </p:pic>
        <p:sp>
          <p:nvSpPr>
            <p:cNvPr id="21516" name="Rectangle 215"/>
            <p:cNvSpPr>
              <a:spLocks noChangeArrowheads="1"/>
            </p:cNvSpPr>
            <p:nvPr/>
          </p:nvSpPr>
          <p:spPr bwMode="auto">
            <a:xfrm>
              <a:off x="830213" y="6611938"/>
              <a:ext cx="2636384" cy="246221"/>
            </a:xfrm>
            <a:prstGeom prst="rect">
              <a:avLst/>
            </a:prstGeom>
            <a:noFill/>
            <a:ln w="12700">
              <a:noFill/>
              <a:miter lim="800000"/>
              <a:headEnd/>
              <a:tailEnd/>
            </a:ln>
          </p:spPr>
          <p:txBody>
            <a:bodyPr wrap="none">
              <a:spAutoFit/>
            </a:bodyPr>
            <a:lstStyle/>
            <a:p>
              <a:r>
                <a:rPr lang="en-US" sz="1000">
                  <a:latin typeface="Arial" charset="0"/>
                  <a:cs typeface="Arial" charset="0"/>
                </a:rPr>
                <a:t>Stadium: 1000Faces, </a:t>
              </a:r>
              <a:r>
                <a:rPr lang="en-US" sz="1000">
                  <a:latin typeface="Arial" charset="0"/>
                  <a:cs typeface="Arial" charset="0"/>
                  <a:hlinkClick r:id="rId6"/>
                </a:rPr>
                <a:t>wikimedia commons</a:t>
              </a:r>
              <a:endParaRPr lang="en-US" sz="1000">
                <a:latin typeface="Arial" charset="0"/>
                <a:cs typeface="Arial" charset="0"/>
              </a:endParaRPr>
            </a:p>
          </p:txBody>
        </p:sp>
      </p:grpSp>
      <p:grpSp>
        <p:nvGrpSpPr>
          <p:cNvPr id="3" name="Group 12"/>
          <p:cNvGrpSpPr>
            <a:grpSpLocks/>
          </p:cNvGrpSpPr>
          <p:nvPr/>
        </p:nvGrpSpPr>
        <p:grpSpPr bwMode="auto">
          <a:xfrm>
            <a:off x="152400" y="6553200"/>
            <a:ext cx="3505200" cy="246063"/>
            <a:chOff x="169110" y="6611938"/>
            <a:chExt cx="3505200" cy="246221"/>
          </a:xfrm>
        </p:grpSpPr>
        <p:pic>
          <p:nvPicPr>
            <p:cNvPr id="21513" name="Picture 28"/>
            <p:cNvPicPr>
              <a:picLocks noChangeAspect="1" noChangeArrowheads="1"/>
            </p:cNvPicPr>
            <p:nvPr/>
          </p:nvPicPr>
          <p:blipFill>
            <a:blip r:embed="rId5"/>
            <a:srcRect/>
            <a:stretch>
              <a:fillRect/>
            </a:stretch>
          </p:blipFill>
          <p:spPr bwMode="auto">
            <a:xfrm>
              <a:off x="169110" y="6662824"/>
              <a:ext cx="736600" cy="138112"/>
            </a:xfrm>
            <a:prstGeom prst="rect">
              <a:avLst/>
            </a:prstGeom>
            <a:noFill/>
            <a:ln w="9525">
              <a:noFill/>
              <a:round/>
              <a:headEnd/>
              <a:tailEnd/>
            </a:ln>
          </p:spPr>
        </p:pic>
        <p:sp>
          <p:nvSpPr>
            <p:cNvPr id="21514" name="Rectangle 215"/>
            <p:cNvSpPr>
              <a:spLocks noChangeArrowheads="1"/>
            </p:cNvSpPr>
            <p:nvPr/>
          </p:nvSpPr>
          <p:spPr bwMode="auto">
            <a:xfrm>
              <a:off x="830212" y="6611938"/>
              <a:ext cx="2844098" cy="246221"/>
            </a:xfrm>
            <a:prstGeom prst="rect">
              <a:avLst/>
            </a:prstGeom>
            <a:noFill/>
            <a:ln w="12700">
              <a:noFill/>
              <a:miter lim="800000"/>
              <a:headEnd/>
              <a:tailEnd/>
            </a:ln>
          </p:spPr>
          <p:txBody>
            <a:bodyPr>
              <a:spAutoFit/>
            </a:bodyPr>
            <a:lstStyle/>
            <a:p>
              <a:r>
                <a:rPr lang="en-US" sz="1000">
                  <a:latin typeface="Arial" charset="0"/>
                  <a:cs typeface="Arial" charset="0"/>
                </a:rPr>
                <a:t>Airplane: Gautherie, </a:t>
              </a:r>
              <a:r>
                <a:rPr lang="en-US" sz="1000">
                  <a:latin typeface="Arial" charset="0"/>
                  <a:cs typeface="Arial" charset="0"/>
                  <a:hlinkClick r:id="rId7"/>
                </a:rPr>
                <a:t>wikimedia commons</a:t>
              </a:r>
              <a:endParaRPr lang="en-US" sz="1000">
                <a:latin typeface="Arial" charset="0"/>
                <a:cs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45"/>
                                        </p:tgtEl>
                                        <p:attrNameLst>
                                          <p:attrName>style.visibility</p:attrName>
                                        </p:attrNameLst>
                                      </p:cBhvr>
                                      <p:to>
                                        <p:strVal val="visible"/>
                                      </p:to>
                                    </p:set>
                                    <p:anim calcmode="lin" valueType="num">
                                      <p:cBhvr additive="base">
                                        <p:cTn id="7" dur="500" fill="hold"/>
                                        <p:tgtEl>
                                          <p:spTgt spid="112645"/>
                                        </p:tgtEl>
                                        <p:attrNameLst>
                                          <p:attrName>ppt_x</p:attrName>
                                        </p:attrNameLst>
                                      </p:cBhvr>
                                      <p:tavLst>
                                        <p:tav tm="0">
                                          <p:val>
                                            <p:strVal val="0-#ppt_w/2"/>
                                          </p:val>
                                        </p:tav>
                                        <p:tav tm="100000">
                                          <p:val>
                                            <p:strVal val="#ppt_x"/>
                                          </p:val>
                                        </p:tav>
                                      </p:tavLst>
                                    </p:anim>
                                    <p:anim calcmode="lin" valueType="num">
                                      <p:cBhvr additive="base">
                                        <p:cTn id="8" dur="500" fill="hold"/>
                                        <p:tgtEl>
                                          <p:spTgt spid="1126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685800" y="2286000"/>
            <a:ext cx="7772400" cy="1143000"/>
          </a:xfrm>
        </p:spPr>
        <p:txBody>
          <a:bodyPr/>
          <a:lstStyle/>
          <a:p>
            <a:pPr eaLnBrk="1" hangingPunct="1"/>
            <a:r>
              <a:rPr lang="en-US" smtClean="0">
                <a:ea typeface="ＭＳ Ｐゴシック" pitchFamily="-112" charset="-128"/>
              </a:rPr>
              <a:t>What is Bioterrorism?</a:t>
            </a:r>
          </a:p>
        </p:txBody>
      </p:sp>
      <p:sp>
        <p:nvSpPr>
          <p:cNvPr id="22531" name="Slide Number Placeholder 5"/>
          <p:cNvSpPr>
            <a:spLocks noGrp="1"/>
          </p:cNvSpPr>
          <p:nvPr>
            <p:ph type="sldNum" sz="quarter" idx="12"/>
          </p:nvPr>
        </p:nvSpPr>
        <p:spPr>
          <a:noFill/>
        </p:spPr>
        <p:txBody>
          <a:bodyPr/>
          <a:lstStyle/>
          <a:p>
            <a:fld id="{AC82B957-7B16-4425-98E8-1E418F6E09E3}" type="slidenum">
              <a:rPr lang="en-US"/>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a:xfrm>
            <a:off x="685800" y="381000"/>
            <a:ext cx="7772400" cy="5715000"/>
          </a:xfrm>
        </p:spPr>
        <p:txBody>
          <a:bodyPr/>
          <a:lstStyle/>
          <a:p>
            <a:pPr eaLnBrk="1" hangingPunct="1"/>
            <a:r>
              <a:rPr lang="en-US" sz="4400" smtClean="0">
                <a:ea typeface="ＭＳ Ｐゴシック" pitchFamily="-112" charset="-128"/>
              </a:rPr>
              <a:t>Bioterrorism is the malevolent use of viruses, bacteria, fungi or toxins to produce death or disease in humans, animals or plants.</a:t>
            </a:r>
            <a:r>
              <a:rPr lang="en-US" smtClean="0">
                <a:ea typeface="ＭＳ Ｐゴシック" pitchFamily="-112" charset="-128"/>
              </a:rPr>
              <a:t> </a:t>
            </a:r>
          </a:p>
        </p:txBody>
      </p:sp>
      <p:sp>
        <p:nvSpPr>
          <p:cNvPr id="23555" name="Slide Number Placeholder 4"/>
          <p:cNvSpPr>
            <a:spLocks noGrp="1"/>
          </p:cNvSpPr>
          <p:nvPr>
            <p:ph type="sldNum" sz="quarter" idx="12"/>
          </p:nvPr>
        </p:nvSpPr>
        <p:spPr>
          <a:noFill/>
        </p:spPr>
        <p:txBody>
          <a:bodyPr/>
          <a:lstStyle/>
          <a:p>
            <a:fld id="{026E1FAC-E387-4F33-BD54-2DEEFC12E6F3}" type="slidenum">
              <a:rPr lang="en-US"/>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286000"/>
            <a:ext cx="7772400" cy="1143000"/>
          </a:xfrm>
        </p:spPr>
        <p:txBody>
          <a:bodyPr/>
          <a:lstStyle/>
          <a:p>
            <a:pPr eaLnBrk="1" hangingPunct="1"/>
            <a:r>
              <a:rPr lang="en-US" smtClean="0">
                <a:ea typeface="ＭＳ Ｐゴシック" pitchFamily="-112" charset="-128"/>
              </a:rPr>
              <a:t>Any Examples of Bioterrorism?</a:t>
            </a:r>
          </a:p>
        </p:txBody>
      </p:sp>
      <p:sp>
        <p:nvSpPr>
          <p:cNvPr id="24579" name="Slide Number Placeholder 5"/>
          <p:cNvSpPr>
            <a:spLocks noGrp="1"/>
          </p:cNvSpPr>
          <p:nvPr>
            <p:ph type="sldNum" sz="quarter" idx="12"/>
          </p:nvPr>
        </p:nvSpPr>
        <p:spPr>
          <a:noFill/>
        </p:spPr>
        <p:txBody>
          <a:bodyPr/>
          <a:lstStyle/>
          <a:p>
            <a:fld id="{31A25783-6E03-465A-8D73-1148CCE168C5}" type="slidenum">
              <a:rPr lang="en-US"/>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GB" smtClean="0"/>
              <a:t>Other names</a:t>
            </a:r>
            <a:endParaRPr lang="en-US" smtClean="0"/>
          </a:p>
        </p:txBody>
      </p:sp>
      <p:sp>
        <p:nvSpPr>
          <p:cNvPr id="10243" name="Rectangle 3"/>
          <p:cNvSpPr>
            <a:spLocks noGrp="1" noChangeArrowheads="1"/>
          </p:cNvSpPr>
          <p:nvPr>
            <p:ph idx="1"/>
          </p:nvPr>
        </p:nvSpPr>
        <p:spPr/>
        <p:txBody>
          <a:bodyPr/>
          <a:lstStyle/>
          <a:p>
            <a:pPr eaLnBrk="1" hangingPunct="1"/>
            <a:r>
              <a:rPr lang="en-GB" smtClean="0"/>
              <a:t>These are often called </a:t>
            </a:r>
          </a:p>
          <a:p>
            <a:pPr eaLnBrk="1" hangingPunct="1"/>
            <a:r>
              <a:rPr lang="en-GB" smtClean="0"/>
              <a:t>Microbes, </a:t>
            </a:r>
          </a:p>
          <a:p>
            <a:pPr eaLnBrk="1" hangingPunct="1"/>
            <a:r>
              <a:rPr lang="en-GB" smtClean="0"/>
              <a:t>Single-celled organisms or Germs.</a:t>
            </a:r>
          </a:p>
          <a:p>
            <a:pPr eaLnBrk="1" hangingPunct="1"/>
            <a:endParaRPr lang="en-GB" smtClean="0"/>
          </a:p>
          <a:p>
            <a:pPr eaLnBrk="1" hangingPunct="1"/>
            <a:r>
              <a:rPr lang="en-GB" smtClean="0"/>
              <a:t>Only a small percentage of microbes are pathogenic.</a:t>
            </a:r>
          </a:p>
          <a:p>
            <a:pPr eaLnBrk="1" hangingPunct="1"/>
            <a:endParaRPr lang="en-US"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4"/>
          <p:cNvSpPr>
            <a:spLocks noGrp="1"/>
          </p:cNvSpPr>
          <p:nvPr>
            <p:ph idx="1"/>
          </p:nvPr>
        </p:nvSpPr>
        <p:spPr>
          <a:xfrm>
            <a:off x="685800" y="457200"/>
            <a:ext cx="7772400" cy="5486400"/>
          </a:xfrm>
        </p:spPr>
        <p:txBody>
          <a:bodyPr/>
          <a:lstStyle/>
          <a:p>
            <a:pPr eaLnBrk="1" hangingPunct="1"/>
            <a:r>
              <a:rPr lang="en-US" sz="2800" smtClean="0">
                <a:ea typeface="ＭＳ Ｐゴシック" pitchFamily="-112" charset="-128"/>
              </a:rPr>
              <a:t>1360 – Plague victims’ bodies thrown over 			besieged city’s walls</a:t>
            </a:r>
          </a:p>
          <a:p>
            <a:pPr eaLnBrk="1" hangingPunct="1"/>
            <a:r>
              <a:rPr lang="en-US" sz="2800" smtClean="0">
                <a:ea typeface="ＭＳ Ｐゴシック" pitchFamily="-112" charset="-128"/>
              </a:rPr>
              <a:t> 1763 – Europeans give smallpox infected 			blankets to Native Americans</a:t>
            </a:r>
          </a:p>
          <a:p>
            <a:pPr eaLnBrk="1" hangingPunct="1"/>
            <a:r>
              <a:rPr lang="en-US" sz="2800" smtClean="0">
                <a:ea typeface="ＭＳ Ｐゴシック" pitchFamily="-112" charset="-128"/>
              </a:rPr>
              <a:t>1984 – Bhagwan Shree Rajneesh contaminates 			food with Salmonella to win election</a:t>
            </a:r>
          </a:p>
          <a:p>
            <a:pPr eaLnBrk="1" hangingPunct="1"/>
            <a:r>
              <a:rPr lang="en-US" sz="2800" smtClean="0">
                <a:ea typeface="ＭＳ Ｐゴシック" pitchFamily="-112" charset="-128"/>
              </a:rPr>
              <a:t>1994 – Shoko Assahara group attack Tokyo 			subway with sarin gas</a:t>
            </a:r>
          </a:p>
          <a:p>
            <a:pPr eaLnBrk="1" hangingPunct="1"/>
            <a:r>
              <a:rPr lang="en-US" sz="2800" smtClean="0">
                <a:ea typeface="ＭＳ Ｐゴシック" pitchFamily="-112" charset="-128"/>
              </a:rPr>
              <a:t>2001 – Anthrax </a:t>
            </a:r>
          </a:p>
        </p:txBody>
      </p:sp>
      <p:sp>
        <p:nvSpPr>
          <p:cNvPr id="25605" name="Footer Placeholder 8"/>
          <p:cNvSpPr>
            <a:spLocks noGrp="1"/>
          </p:cNvSpPr>
          <p:nvPr>
            <p:ph type="ftr" sz="quarter" idx="11"/>
          </p:nvPr>
        </p:nvSpPr>
        <p:spPr>
          <a:xfrm>
            <a:off x="5257800" y="6477000"/>
            <a:ext cx="2895600" cy="381000"/>
          </a:xfrm>
          <a:noFill/>
        </p:spPr>
        <p:txBody>
          <a:bodyPr/>
          <a:lstStyle/>
          <a:p>
            <a:pPr algn="r"/>
            <a:r>
              <a:rPr lang="en-US" sz="1000">
                <a:latin typeface="Arial" charset="0"/>
                <a:cs typeface="Arial" charset="0"/>
              </a:rPr>
              <a:t>Admin-2000, </a:t>
            </a:r>
            <a:r>
              <a:rPr lang="en-US" sz="1000">
                <a:latin typeface="Arial" charset="0"/>
                <a:cs typeface="Arial" charset="0"/>
                <a:hlinkClick r:id="rId2"/>
              </a:rPr>
              <a:t>wikimedia commons</a:t>
            </a:r>
            <a:endParaRPr lang="en-US" sz="1000">
              <a:latin typeface="Arial" charset="0"/>
              <a:cs typeface="Arial" charset="0"/>
            </a:endParaRPr>
          </a:p>
          <a:p>
            <a:endParaRPr lang="en-US">
              <a:cs typeface="Arial" charset="0"/>
            </a:endParaRPr>
          </a:p>
        </p:txBody>
      </p:sp>
      <p:sp>
        <p:nvSpPr>
          <p:cNvPr id="25604" name="Slide Number Placeholder 6"/>
          <p:cNvSpPr>
            <a:spLocks noGrp="1"/>
          </p:cNvSpPr>
          <p:nvPr>
            <p:ph type="sldNum" sz="quarter" idx="12"/>
          </p:nvPr>
        </p:nvSpPr>
        <p:spPr>
          <a:noFill/>
        </p:spPr>
        <p:txBody>
          <a:bodyPr/>
          <a:lstStyle/>
          <a:p>
            <a:fld id="{518EF5FB-CC9A-4AF2-85D4-2F4BE42030BF}" type="slidenum">
              <a:rPr lang="en-US"/>
              <a:pPr/>
              <a:t>90</a:t>
            </a:fld>
            <a:endParaRPr lang="en-US"/>
          </a:p>
        </p:txBody>
      </p:sp>
      <p:pic>
        <p:nvPicPr>
          <p:cNvPr id="25603" name="Picture 12" descr="C:\Users\cmumm\AppData\Local\Temp\biohazard shoot.jpg"/>
          <p:cNvPicPr>
            <a:picLocks noChangeAspect="1" noChangeArrowheads="1"/>
          </p:cNvPicPr>
          <p:nvPr/>
        </p:nvPicPr>
        <p:blipFill>
          <a:blip r:embed="rId3"/>
          <a:srcRect/>
          <a:stretch>
            <a:fillRect/>
          </a:stretch>
        </p:blipFill>
        <p:spPr bwMode="auto">
          <a:xfrm>
            <a:off x="5943600" y="4343400"/>
            <a:ext cx="1600200" cy="2133600"/>
          </a:xfrm>
          <a:prstGeom prst="rect">
            <a:avLst/>
          </a:prstGeom>
          <a:noFill/>
          <a:ln w="9525">
            <a:noFill/>
            <a:miter lim="800000"/>
            <a:headEnd/>
            <a:tailEnd/>
          </a:ln>
        </p:spPr>
      </p:pic>
      <p:pic>
        <p:nvPicPr>
          <p:cNvPr id="25606" name="Picture 8"/>
          <p:cNvPicPr>
            <a:picLocks noChangeAspect="1" noChangeArrowheads="1"/>
          </p:cNvPicPr>
          <p:nvPr/>
        </p:nvPicPr>
        <p:blipFill>
          <a:blip r:embed="rId4" cstate="print"/>
          <a:srcRect/>
          <a:stretch>
            <a:fillRect/>
          </a:stretch>
        </p:blipFill>
        <p:spPr bwMode="auto">
          <a:xfrm>
            <a:off x="5384800" y="6567488"/>
            <a:ext cx="738188" cy="138112"/>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ctrTitle"/>
          </p:nvPr>
        </p:nvSpPr>
        <p:spPr>
          <a:xfrm>
            <a:off x="685800" y="2286000"/>
            <a:ext cx="7772400" cy="1143000"/>
          </a:xfrm>
        </p:spPr>
        <p:txBody>
          <a:bodyPr/>
          <a:lstStyle/>
          <a:p>
            <a:pPr eaLnBrk="1" hangingPunct="1"/>
            <a:r>
              <a:rPr lang="en-US" smtClean="0">
                <a:ea typeface="ＭＳ Ｐゴシック" pitchFamily="-112" charset="-128"/>
              </a:rPr>
              <a:t>Why use biological weapons?</a:t>
            </a:r>
          </a:p>
        </p:txBody>
      </p:sp>
      <p:sp>
        <p:nvSpPr>
          <p:cNvPr id="27651" name="Slide Number Placeholder 5"/>
          <p:cNvSpPr>
            <a:spLocks noGrp="1"/>
          </p:cNvSpPr>
          <p:nvPr>
            <p:ph type="sldNum" sz="quarter" idx="12"/>
          </p:nvPr>
        </p:nvSpPr>
        <p:spPr>
          <a:noFill/>
        </p:spPr>
        <p:txBody>
          <a:bodyPr/>
          <a:lstStyle/>
          <a:p>
            <a:fld id="{925A9FDB-5763-4A41-BFAE-89E1F4DEC784}" type="slidenum">
              <a:rPr lang="en-US"/>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ea typeface="ＭＳ Ｐゴシック" pitchFamily="-112" charset="-128"/>
              </a:rPr>
              <a:t>Why Use Biological Weapons?</a:t>
            </a:r>
          </a:p>
        </p:txBody>
      </p:sp>
      <p:sp>
        <p:nvSpPr>
          <p:cNvPr id="28675" name="Rectangle 3"/>
          <p:cNvSpPr>
            <a:spLocks noGrp="1" noChangeArrowheads="1"/>
          </p:cNvSpPr>
          <p:nvPr>
            <p:ph idx="1"/>
          </p:nvPr>
        </p:nvSpPr>
        <p:spPr/>
        <p:txBody>
          <a:bodyPr/>
          <a:lstStyle/>
          <a:p>
            <a:pPr eaLnBrk="1" hangingPunct="1">
              <a:lnSpc>
                <a:spcPct val="90000"/>
              </a:lnSpc>
            </a:pPr>
            <a:r>
              <a:rPr lang="en-US" smtClean="0">
                <a:ea typeface="ＭＳ Ｐゴシック" pitchFamily="-112" charset="-128"/>
              </a:rPr>
              <a:t>Cheap-800 X less than nucs</a:t>
            </a:r>
          </a:p>
          <a:p>
            <a:pPr eaLnBrk="1" hangingPunct="1">
              <a:lnSpc>
                <a:spcPct val="90000"/>
              </a:lnSpc>
            </a:pPr>
            <a:r>
              <a:rPr lang="en-US" smtClean="0">
                <a:ea typeface="ＭＳ Ｐゴシック" pitchFamily="-112" charset="-128"/>
              </a:rPr>
              <a:t>Easy to acquire</a:t>
            </a:r>
          </a:p>
          <a:p>
            <a:pPr lvl="1" eaLnBrk="1" hangingPunct="1">
              <a:lnSpc>
                <a:spcPct val="90000"/>
              </a:lnSpc>
            </a:pPr>
            <a:r>
              <a:rPr lang="en-US" smtClean="0">
                <a:ea typeface="ＭＳ Ｐゴシック" pitchFamily="-112" charset="-128"/>
              </a:rPr>
              <a:t>Dual use</a:t>
            </a:r>
          </a:p>
          <a:p>
            <a:pPr lvl="1" eaLnBrk="1" hangingPunct="1">
              <a:lnSpc>
                <a:spcPct val="90000"/>
              </a:lnSpc>
            </a:pPr>
            <a:r>
              <a:rPr lang="en-US" smtClean="0">
                <a:ea typeface="ＭＳ Ｐゴシック" pitchFamily="-112" charset="-128"/>
              </a:rPr>
              <a:t>Web-based information</a:t>
            </a:r>
          </a:p>
          <a:p>
            <a:pPr eaLnBrk="1" hangingPunct="1">
              <a:lnSpc>
                <a:spcPct val="90000"/>
              </a:lnSpc>
            </a:pPr>
            <a:r>
              <a:rPr lang="en-US" smtClean="0">
                <a:ea typeface="ＭＳ Ｐゴシック" pitchFamily="-112" charset="-128"/>
              </a:rPr>
              <a:t>High Fatality</a:t>
            </a:r>
          </a:p>
          <a:p>
            <a:pPr lvl="1" eaLnBrk="1" hangingPunct="1">
              <a:lnSpc>
                <a:spcPct val="90000"/>
              </a:lnSpc>
            </a:pPr>
            <a:r>
              <a:rPr lang="en-US" smtClean="0">
                <a:ea typeface="ＭＳ Ｐゴシック" pitchFamily="-112" charset="-128"/>
              </a:rPr>
              <a:t>100 kg anthrax could kill 3 million (OTA report, 1993)</a:t>
            </a:r>
          </a:p>
          <a:p>
            <a:pPr eaLnBrk="1" hangingPunct="1">
              <a:lnSpc>
                <a:spcPct val="90000"/>
              </a:lnSpc>
            </a:pPr>
            <a:r>
              <a:rPr lang="en-US" smtClean="0">
                <a:ea typeface="ＭＳ Ｐゴシック" pitchFamily="-112" charset="-128"/>
              </a:rPr>
              <a:t>High Panic factor</a:t>
            </a:r>
          </a:p>
        </p:txBody>
      </p:sp>
      <p:sp>
        <p:nvSpPr>
          <p:cNvPr id="28676" name="Slide Number Placeholder 5"/>
          <p:cNvSpPr>
            <a:spLocks noGrp="1"/>
          </p:cNvSpPr>
          <p:nvPr>
            <p:ph type="sldNum" sz="quarter" idx="12"/>
          </p:nvPr>
        </p:nvSpPr>
        <p:spPr>
          <a:noFill/>
        </p:spPr>
        <p:txBody>
          <a:bodyPr/>
          <a:lstStyle/>
          <a:p>
            <a:fld id="{DC8D97CD-2762-4C8D-920F-785C0EAE1509}" type="slidenum">
              <a:rPr lang="en-US"/>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2286000"/>
            <a:ext cx="7772400" cy="1143000"/>
          </a:xfrm>
        </p:spPr>
        <p:txBody>
          <a:bodyPr/>
          <a:lstStyle/>
          <a:p>
            <a:pPr eaLnBrk="1" hangingPunct="1"/>
            <a:r>
              <a:rPr lang="en-US" smtClean="0">
                <a:ea typeface="ＭＳ Ｐゴシック" pitchFamily="-112" charset="-128"/>
              </a:rPr>
              <a:t>What makes a good bioweapon?</a:t>
            </a:r>
          </a:p>
        </p:txBody>
      </p:sp>
      <p:sp>
        <p:nvSpPr>
          <p:cNvPr id="29699" name="Slide Number Placeholder 5"/>
          <p:cNvSpPr>
            <a:spLocks noGrp="1"/>
          </p:cNvSpPr>
          <p:nvPr>
            <p:ph type="sldNum" sz="quarter" idx="12"/>
          </p:nvPr>
        </p:nvSpPr>
        <p:spPr>
          <a:noFill/>
        </p:spPr>
        <p:txBody>
          <a:bodyPr/>
          <a:lstStyle/>
          <a:p>
            <a:fld id="{8448767C-9817-4AE6-9070-8BC0C0ECE6CD}" type="slidenum">
              <a:rPr lang="en-US"/>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descr="salist"/>
          <p:cNvPicPr>
            <a:picLocks noChangeAspect="1" noChangeArrowheads="1"/>
          </p:cNvPicPr>
          <p:nvPr/>
        </p:nvPicPr>
        <p:blipFill>
          <a:blip r:embed="rId2"/>
          <a:srcRect/>
          <a:stretch>
            <a:fillRect/>
          </a:stretch>
        </p:blipFill>
        <p:spPr bwMode="auto">
          <a:xfrm>
            <a:off x="304800" y="381000"/>
            <a:ext cx="8610600" cy="6477000"/>
          </a:xfrm>
          <a:prstGeom prst="rect">
            <a:avLst/>
          </a:prstGeom>
          <a:noFill/>
          <a:ln w="19050">
            <a:solidFill>
              <a:srgbClr val="FF081A"/>
            </a:solidFill>
            <a:miter lim="800000"/>
            <a:headEnd/>
            <a:tailEnd/>
          </a:ln>
        </p:spPr>
      </p:pic>
      <p:sp>
        <p:nvSpPr>
          <p:cNvPr id="30723" name="Slide Number Placeholder 4"/>
          <p:cNvSpPr>
            <a:spLocks noGrp="1"/>
          </p:cNvSpPr>
          <p:nvPr>
            <p:ph type="sldNum" sz="quarter" idx="12"/>
          </p:nvPr>
        </p:nvSpPr>
        <p:spPr>
          <a:noFill/>
        </p:spPr>
        <p:txBody>
          <a:bodyPr/>
          <a:lstStyle/>
          <a:p>
            <a:fld id="{3D295414-7D7F-4AB3-A250-020F6DA15DF9}" type="slidenum">
              <a:rPr lang="en-US"/>
              <a:pPr/>
              <a:t>94</a:t>
            </a:fld>
            <a:endParaRPr lang="en-US"/>
          </a:p>
        </p:txBody>
      </p:sp>
      <p:grpSp>
        <p:nvGrpSpPr>
          <p:cNvPr id="2" name="Group 8"/>
          <p:cNvGrpSpPr>
            <a:grpSpLocks/>
          </p:cNvGrpSpPr>
          <p:nvPr/>
        </p:nvGrpSpPr>
        <p:grpSpPr bwMode="auto">
          <a:xfrm>
            <a:off x="2260600" y="6172200"/>
            <a:ext cx="1544638" cy="246063"/>
            <a:chOff x="601245" y="4649196"/>
            <a:chExt cx="1544494" cy="246221"/>
          </a:xfrm>
        </p:grpSpPr>
        <p:pic>
          <p:nvPicPr>
            <p:cNvPr id="30725" name="Picture 26"/>
            <p:cNvPicPr>
              <a:picLocks noChangeAspect="1" noChangeArrowheads="1"/>
            </p:cNvPicPr>
            <p:nvPr/>
          </p:nvPicPr>
          <p:blipFill>
            <a:blip r:embed="rId3"/>
            <a:srcRect/>
            <a:stretch>
              <a:fillRect/>
            </a:stretch>
          </p:blipFill>
          <p:spPr bwMode="auto">
            <a:xfrm>
              <a:off x="601245" y="4716044"/>
              <a:ext cx="736600" cy="138112"/>
            </a:xfrm>
            <a:prstGeom prst="rect">
              <a:avLst/>
            </a:prstGeom>
            <a:noFill/>
            <a:ln w="9525">
              <a:noFill/>
              <a:round/>
              <a:headEnd/>
              <a:tailEnd/>
            </a:ln>
          </p:spPr>
        </p:pic>
        <p:sp>
          <p:nvSpPr>
            <p:cNvPr id="30726" name="Rectangle 215"/>
            <p:cNvSpPr>
              <a:spLocks noChangeArrowheads="1"/>
            </p:cNvSpPr>
            <p:nvPr/>
          </p:nvSpPr>
          <p:spPr bwMode="auto">
            <a:xfrm>
              <a:off x="1262765" y="4649196"/>
              <a:ext cx="882974" cy="246221"/>
            </a:xfrm>
            <a:prstGeom prst="rect">
              <a:avLst/>
            </a:prstGeom>
            <a:noFill/>
            <a:ln w="12700">
              <a:noFill/>
              <a:miter lim="800000"/>
              <a:headEnd/>
              <a:tailEnd/>
            </a:ln>
          </p:spPr>
          <p:txBody>
            <a:bodyPr wrap="none">
              <a:spAutoFit/>
            </a:bodyPr>
            <a:lstStyle/>
            <a:p>
              <a:r>
                <a:rPr lang="en-US" sz="1000">
                  <a:latin typeface="Arial" charset="0"/>
                  <a:hlinkClick r:id="rId4"/>
                </a:rPr>
                <a:t>USDA, HHS</a:t>
              </a:r>
              <a:endParaRPr lang="en-US" sz="1000">
                <a:latin typeface="Arial" charset="0"/>
              </a:endParaRPr>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14400" y="457200"/>
            <a:ext cx="6907213" cy="1143000"/>
          </a:xfrm>
        </p:spPr>
        <p:txBody>
          <a:bodyPr/>
          <a:lstStyle/>
          <a:p>
            <a:pPr eaLnBrk="1" hangingPunct="1"/>
            <a:r>
              <a:rPr lang="en-US" smtClean="0">
                <a:ea typeface="ＭＳ Ｐゴシック" pitchFamily="-112" charset="-128"/>
              </a:rPr>
              <a:t>Category “A” Biological Agents</a:t>
            </a:r>
          </a:p>
        </p:txBody>
      </p:sp>
      <p:sp>
        <p:nvSpPr>
          <p:cNvPr id="31747" name="Rectangle 3"/>
          <p:cNvSpPr>
            <a:spLocks noGrp="1" noChangeArrowheads="1"/>
          </p:cNvSpPr>
          <p:nvPr>
            <p:ph idx="1"/>
          </p:nvPr>
        </p:nvSpPr>
        <p:spPr>
          <a:xfrm>
            <a:off x="350838" y="1936750"/>
            <a:ext cx="8275637" cy="4114800"/>
          </a:xfrm>
        </p:spPr>
        <p:txBody>
          <a:bodyPr/>
          <a:lstStyle/>
          <a:p>
            <a:pPr eaLnBrk="1" hangingPunct="1"/>
            <a:r>
              <a:rPr lang="en-US" smtClean="0">
                <a:ea typeface="ＭＳ Ｐゴシック" pitchFamily="-112" charset="-128"/>
              </a:rPr>
              <a:t>Variola major (Smallpox)</a:t>
            </a:r>
          </a:p>
          <a:p>
            <a:pPr eaLnBrk="1" hangingPunct="1"/>
            <a:r>
              <a:rPr lang="en-US" i="1" smtClean="0">
                <a:ea typeface="ＭＳ Ｐゴシック" pitchFamily="-112" charset="-128"/>
              </a:rPr>
              <a:t>Bacillus anthracis</a:t>
            </a:r>
            <a:r>
              <a:rPr lang="en-US" smtClean="0">
                <a:ea typeface="ＭＳ Ｐゴシック" pitchFamily="-112" charset="-128"/>
              </a:rPr>
              <a:t> (Anthrax)</a:t>
            </a:r>
          </a:p>
          <a:p>
            <a:pPr eaLnBrk="1" hangingPunct="1"/>
            <a:r>
              <a:rPr lang="en-US" i="1" smtClean="0">
                <a:ea typeface="ＭＳ Ｐゴシック" pitchFamily="-112" charset="-128"/>
              </a:rPr>
              <a:t>Yersinia pestis</a:t>
            </a:r>
            <a:r>
              <a:rPr lang="en-US" smtClean="0">
                <a:ea typeface="ＭＳ Ｐゴシック" pitchFamily="-112" charset="-128"/>
              </a:rPr>
              <a:t> (Plague)</a:t>
            </a:r>
          </a:p>
          <a:p>
            <a:pPr eaLnBrk="1" hangingPunct="1"/>
            <a:r>
              <a:rPr lang="en-US" i="1" smtClean="0">
                <a:ea typeface="ＭＳ Ｐゴシック" pitchFamily="-112" charset="-128"/>
              </a:rPr>
              <a:t>Francisella tularensis</a:t>
            </a:r>
            <a:r>
              <a:rPr lang="en-US" smtClean="0">
                <a:ea typeface="ＭＳ Ｐゴシック" pitchFamily="-112" charset="-128"/>
              </a:rPr>
              <a:t> (Tularemia)</a:t>
            </a:r>
          </a:p>
          <a:p>
            <a:pPr eaLnBrk="1" hangingPunct="1"/>
            <a:r>
              <a:rPr lang="en-US" smtClean="0">
                <a:ea typeface="ＭＳ Ｐゴシック" pitchFamily="-112" charset="-128"/>
              </a:rPr>
              <a:t>Botulinum toxin (Botulism)</a:t>
            </a:r>
          </a:p>
          <a:p>
            <a:pPr eaLnBrk="1" hangingPunct="1"/>
            <a:r>
              <a:rPr lang="en-US" smtClean="0">
                <a:ea typeface="ＭＳ Ｐゴシック" pitchFamily="-112" charset="-128"/>
              </a:rPr>
              <a:t>Filoviruses and Arenaviruses (Viral hemorrhagic fevers)</a:t>
            </a:r>
            <a:endParaRPr lang="en-US" u="sng" smtClean="0">
              <a:ea typeface="ＭＳ Ｐゴシック" pitchFamily="-112" charset="-128"/>
            </a:endParaRPr>
          </a:p>
          <a:p>
            <a:pPr eaLnBrk="1" hangingPunct="1"/>
            <a:endParaRPr lang="en-US" smtClean="0">
              <a:ea typeface="ＭＳ Ｐゴシック" pitchFamily="-112" charset="-128"/>
            </a:endParaRPr>
          </a:p>
        </p:txBody>
      </p:sp>
      <p:sp>
        <p:nvSpPr>
          <p:cNvPr id="31748" name="Slide Number Placeholder 5"/>
          <p:cNvSpPr>
            <a:spLocks noGrp="1"/>
          </p:cNvSpPr>
          <p:nvPr>
            <p:ph type="sldNum" sz="quarter" idx="12"/>
          </p:nvPr>
        </p:nvSpPr>
        <p:spPr>
          <a:noFill/>
        </p:spPr>
        <p:txBody>
          <a:bodyPr/>
          <a:lstStyle/>
          <a:p>
            <a:fld id="{8EC07F35-EB8D-4A4E-9C95-68905B6C2BC9}" type="slidenum">
              <a:rPr lang="en-US"/>
              <a:pPr/>
              <a:t>95</a:t>
            </a:fld>
            <a:endParaRPr lang="en-US"/>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609600" y="0"/>
            <a:ext cx="7772400" cy="1143000"/>
          </a:xfrm>
        </p:spPr>
        <p:txBody>
          <a:bodyPr/>
          <a:lstStyle/>
          <a:p>
            <a:pPr eaLnBrk="1" hangingPunct="1"/>
            <a:r>
              <a:rPr lang="en-US" smtClean="0">
                <a:ea typeface="ＭＳ Ｐゴシック" pitchFamily="-112" charset="-128"/>
              </a:rPr>
              <a:t>Anthrax- </a:t>
            </a:r>
            <a:r>
              <a:rPr lang="en-US" i="1" smtClean="0">
                <a:ea typeface="ＭＳ Ｐゴシック" pitchFamily="-112" charset="-128"/>
              </a:rPr>
              <a:t>Bacillus anthracis</a:t>
            </a:r>
            <a:endParaRPr lang="en-US" smtClean="0">
              <a:ea typeface="ＭＳ Ｐゴシック" pitchFamily="-112" charset="-128"/>
            </a:endParaRPr>
          </a:p>
        </p:txBody>
      </p:sp>
      <p:graphicFrame>
        <p:nvGraphicFramePr>
          <p:cNvPr id="33794" name="Object 5"/>
          <p:cNvGraphicFramePr>
            <a:graphicFrameLocks noGrp="1" noChangeAspect="1"/>
          </p:cNvGraphicFramePr>
          <p:nvPr>
            <p:ph idx="1"/>
          </p:nvPr>
        </p:nvGraphicFramePr>
        <p:xfrm>
          <a:off x="3962400" y="1066800"/>
          <a:ext cx="1497013" cy="1847850"/>
        </p:xfrm>
        <a:graphic>
          <a:graphicData uri="http://schemas.openxmlformats.org/presentationml/2006/ole">
            <mc:AlternateContent xmlns:mc="http://schemas.openxmlformats.org/markup-compatibility/2006">
              <mc:Choice xmlns:v="urn:schemas-microsoft-com:vml" Requires="v">
                <p:oleObj spid="_x0000_s1037" name="Corel PHOTO-PAINT 7.0 Image" r:id="rId3" imgW="1496536" imgH="1847575" progId="">
                  <p:embed/>
                </p:oleObj>
              </mc:Choice>
              <mc:Fallback>
                <p:oleObj name="Corel PHOTO-PAINT 7.0 Image" r:id="rId3" imgW="1496536" imgH="1847575"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066800"/>
                        <a:ext cx="1497013"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3" name="Slide Number Placeholder 12"/>
          <p:cNvSpPr>
            <a:spLocks noGrp="1"/>
          </p:cNvSpPr>
          <p:nvPr>
            <p:ph type="sldNum" sz="quarter" idx="12"/>
          </p:nvPr>
        </p:nvSpPr>
        <p:spPr>
          <a:noFill/>
        </p:spPr>
        <p:txBody>
          <a:bodyPr/>
          <a:lstStyle/>
          <a:p>
            <a:fld id="{5723AAAD-EE29-4AF7-B61C-0E8DBC6E94EC}" type="slidenum">
              <a:rPr lang="en-US"/>
              <a:pPr/>
              <a:t>96</a:t>
            </a:fld>
            <a:endParaRPr lang="en-US"/>
          </a:p>
        </p:txBody>
      </p:sp>
      <p:pic>
        <p:nvPicPr>
          <p:cNvPr id="33796" name="Picture 4"/>
          <p:cNvPicPr>
            <a:picLocks noChangeAspect="1" noChangeArrowheads="1"/>
          </p:cNvPicPr>
          <p:nvPr/>
        </p:nvPicPr>
        <p:blipFill>
          <a:blip r:embed="rId5"/>
          <a:srcRect l="15625" t="23958" r="16406" b="18036"/>
          <a:stretch>
            <a:fillRect/>
          </a:stretch>
        </p:blipFill>
        <p:spPr bwMode="auto">
          <a:xfrm>
            <a:off x="533400" y="914400"/>
            <a:ext cx="2362200" cy="1968500"/>
          </a:xfrm>
          <a:prstGeom prst="rect">
            <a:avLst/>
          </a:prstGeom>
          <a:noFill/>
          <a:ln w="9525">
            <a:noFill/>
            <a:miter lim="800000"/>
            <a:headEnd/>
            <a:tailEnd/>
          </a:ln>
        </p:spPr>
      </p:pic>
      <p:sp>
        <p:nvSpPr>
          <p:cNvPr id="33797" name="Text Box 7"/>
          <p:cNvSpPr txBox="1">
            <a:spLocks noChangeArrowheads="1"/>
          </p:cNvSpPr>
          <p:nvPr/>
        </p:nvSpPr>
        <p:spPr bwMode="auto">
          <a:xfrm>
            <a:off x="4038600" y="3124200"/>
            <a:ext cx="1698625" cy="523875"/>
          </a:xfrm>
          <a:prstGeom prst="rect">
            <a:avLst/>
          </a:prstGeom>
          <a:noFill/>
          <a:ln w="9525">
            <a:noFill/>
            <a:miter lim="800000"/>
            <a:headEnd/>
            <a:tailEnd/>
          </a:ln>
        </p:spPr>
        <p:txBody>
          <a:bodyPr wrap="none">
            <a:spAutoFit/>
          </a:bodyPr>
          <a:lstStyle/>
          <a:p>
            <a:r>
              <a:rPr lang="en-US" sz="2800"/>
              <a:t>Cutaneous</a:t>
            </a:r>
          </a:p>
        </p:txBody>
      </p:sp>
      <p:pic>
        <p:nvPicPr>
          <p:cNvPr id="33798" name="Picture 8"/>
          <p:cNvPicPr>
            <a:picLocks noChangeArrowheads="1"/>
          </p:cNvPicPr>
          <p:nvPr/>
        </p:nvPicPr>
        <p:blipFill>
          <a:blip r:embed="rId6"/>
          <a:srcRect/>
          <a:stretch>
            <a:fillRect/>
          </a:stretch>
        </p:blipFill>
        <p:spPr bwMode="auto">
          <a:xfrm>
            <a:off x="6172200" y="3276600"/>
            <a:ext cx="1981200" cy="2209800"/>
          </a:xfrm>
          <a:prstGeom prst="rect">
            <a:avLst/>
          </a:prstGeom>
          <a:noFill/>
          <a:ln w="9525">
            <a:noFill/>
            <a:miter lim="800000"/>
            <a:headEnd/>
            <a:tailEnd/>
          </a:ln>
        </p:spPr>
      </p:pic>
      <p:sp>
        <p:nvSpPr>
          <p:cNvPr id="33799" name="Text Box 9"/>
          <p:cNvSpPr txBox="1">
            <a:spLocks noChangeArrowheads="1"/>
          </p:cNvSpPr>
          <p:nvPr/>
        </p:nvSpPr>
        <p:spPr bwMode="auto">
          <a:xfrm>
            <a:off x="5943600" y="5638800"/>
            <a:ext cx="2454275" cy="523875"/>
          </a:xfrm>
          <a:prstGeom prst="rect">
            <a:avLst/>
          </a:prstGeom>
          <a:noFill/>
          <a:ln w="9525">
            <a:noFill/>
            <a:miter lim="800000"/>
            <a:headEnd/>
            <a:tailEnd/>
          </a:ln>
        </p:spPr>
        <p:txBody>
          <a:bodyPr wrap="none">
            <a:spAutoFit/>
          </a:bodyPr>
          <a:lstStyle/>
          <a:p>
            <a:r>
              <a:rPr lang="en-US" sz="2800"/>
              <a:t>Gastrointestinal</a:t>
            </a:r>
          </a:p>
        </p:txBody>
      </p:sp>
      <p:pic>
        <p:nvPicPr>
          <p:cNvPr id="33800" name="Picture 10" descr="ANTHRA~1"/>
          <p:cNvPicPr>
            <a:picLocks noChangeAspect="1" noChangeArrowheads="1"/>
          </p:cNvPicPr>
          <p:nvPr/>
        </p:nvPicPr>
        <p:blipFill>
          <a:blip r:embed="rId7"/>
          <a:srcRect/>
          <a:stretch>
            <a:fillRect/>
          </a:stretch>
        </p:blipFill>
        <p:spPr bwMode="auto">
          <a:xfrm>
            <a:off x="533400" y="3124200"/>
            <a:ext cx="2212975" cy="2549525"/>
          </a:xfrm>
          <a:prstGeom prst="rect">
            <a:avLst/>
          </a:prstGeom>
          <a:noFill/>
          <a:ln w="9525">
            <a:noFill/>
            <a:miter lim="800000"/>
            <a:headEnd/>
            <a:tailEnd/>
          </a:ln>
        </p:spPr>
      </p:pic>
      <p:pic>
        <p:nvPicPr>
          <p:cNvPr id="33801" name="Picture 11" descr="anthrx22">
            <a:hlinkClick r:id="rId8"/>
          </p:cNvPr>
          <p:cNvPicPr>
            <a:picLocks noChangeAspect="1" noChangeArrowheads="1"/>
          </p:cNvPicPr>
          <p:nvPr/>
        </p:nvPicPr>
        <p:blipFill>
          <a:blip r:embed="rId9"/>
          <a:srcRect/>
          <a:stretch>
            <a:fillRect/>
          </a:stretch>
        </p:blipFill>
        <p:spPr bwMode="auto">
          <a:xfrm>
            <a:off x="2362200" y="4572000"/>
            <a:ext cx="2057400" cy="1373188"/>
          </a:xfrm>
          <a:prstGeom prst="rect">
            <a:avLst/>
          </a:prstGeom>
          <a:noFill/>
          <a:ln w="9525">
            <a:noFill/>
            <a:miter lim="800000"/>
            <a:headEnd/>
            <a:tailEnd/>
          </a:ln>
        </p:spPr>
      </p:pic>
      <p:sp>
        <p:nvSpPr>
          <p:cNvPr id="33802" name="Text Box 12"/>
          <p:cNvSpPr txBox="1">
            <a:spLocks noChangeArrowheads="1"/>
          </p:cNvSpPr>
          <p:nvPr/>
        </p:nvSpPr>
        <p:spPr bwMode="auto">
          <a:xfrm>
            <a:off x="533400" y="5867400"/>
            <a:ext cx="1897063" cy="523875"/>
          </a:xfrm>
          <a:prstGeom prst="rect">
            <a:avLst/>
          </a:prstGeom>
          <a:noFill/>
          <a:ln w="9525">
            <a:noFill/>
            <a:miter lim="800000"/>
            <a:headEnd/>
            <a:tailEnd/>
          </a:ln>
        </p:spPr>
        <p:txBody>
          <a:bodyPr wrap="none">
            <a:spAutoFit/>
          </a:bodyPr>
          <a:lstStyle/>
          <a:p>
            <a:r>
              <a:rPr lang="en-US" sz="2800"/>
              <a:t>Inhalational</a:t>
            </a:r>
          </a:p>
        </p:txBody>
      </p:sp>
      <p:grpSp>
        <p:nvGrpSpPr>
          <p:cNvPr id="2" name="Group 8"/>
          <p:cNvGrpSpPr>
            <a:grpSpLocks/>
          </p:cNvGrpSpPr>
          <p:nvPr/>
        </p:nvGrpSpPr>
        <p:grpSpPr bwMode="auto">
          <a:xfrm>
            <a:off x="76200" y="6611938"/>
            <a:ext cx="3206750" cy="246062"/>
            <a:chOff x="228600" y="6461117"/>
            <a:chExt cx="3206731" cy="246539"/>
          </a:xfrm>
        </p:grpSpPr>
        <p:sp>
          <p:nvSpPr>
            <p:cNvPr id="33808" name="Rectangle 215"/>
            <p:cNvSpPr>
              <a:spLocks noChangeArrowheads="1"/>
            </p:cNvSpPr>
            <p:nvPr/>
          </p:nvSpPr>
          <p:spPr bwMode="auto">
            <a:xfrm>
              <a:off x="898531" y="6461117"/>
              <a:ext cx="2536800" cy="246539"/>
            </a:xfrm>
            <a:prstGeom prst="rect">
              <a:avLst/>
            </a:prstGeom>
            <a:noFill/>
            <a:ln w="12700">
              <a:noFill/>
              <a:miter lim="800000"/>
              <a:headEnd/>
              <a:tailEnd/>
            </a:ln>
          </p:spPr>
          <p:txBody>
            <a:bodyPr wrap="none">
              <a:spAutoFit/>
            </a:bodyPr>
            <a:lstStyle/>
            <a:p>
              <a:r>
                <a:rPr lang="en-US" sz="1000">
                  <a:latin typeface="Arial" charset="0"/>
                </a:rPr>
                <a:t>Sources Undetermined (All other images)</a:t>
              </a:r>
            </a:p>
          </p:txBody>
        </p:sp>
        <p:pic>
          <p:nvPicPr>
            <p:cNvPr id="33809" name="Picture 29"/>
            <p:cNvPicPr>
              <a:picLocks noChangeAspect="1" noChangeArrowheads="1"/>
            </p:cNvPicPr>
            <p:nvPr/>
          </p:nvPicPr>
          <p:blipFill>
            <a:blip r:embed="rId10"/>
            <a:srcRect/>
            <a:stretch>
              <a:fillRect/>
            </a:stretch>
          </p:blipFill>
          <p:spPr bwMode="auto">
            <a:xfrm>
              <a:off x="228600" y="6519064"/>
              <a:ext cx="738188" cy="138112"/>
            </a:xfrm>
            <a:prstGeom prst="rect">
              <a:avLst/>
            </a:prstGeom>
            <a:noFill/>
            <a:ln w="9525">
              <a:noFill/>
              <a:round/>
              <a:headEnd/>
              <a:tailEnd/>
            </a:ln>
          </p:spPr>
        </p:pic>
      </p:grpSp>
      <p:grpSp>
        <p:nvGrpSpPr>
          <p:cNvPr id="3" name="Group 17"/>
          <p:cNvGrpSpPr>
            <a:grpSpLocks/>
          </p:cNvGrpSpPr>
          <p:nvPr/>
        </p:nvGrpSpPr>
        <p:grpSpPr bwMode="auto">
          <a:xfrm>
            <a:off x="2362200" y="5892800"/>
            <a:ext cx="1524000" cy="246063"/>
            <a:chOff x="2362200" y="5893316"/>
            <a:chExt cx="1524221" cy="246221"/>
          </a:xfrm>
        </p:grpSpPr>
        <p:pic>
          <p:nvPicPr>
            <p:cNvPr id="33806" name="Picture 26"/>
            <p:cNvPicPr>
              <a:picLocks noChangeAspect="1" noChangeArrowheads="1"/>
            </p:cNvPicPr>
            <p:nvPr/>
          </p:nvPicPr>
          <p:blipFill>
            <a:blip r:embed="rId11"/>
            <a:srcRect/>
            <a:stretch>
              <a:fillRect/>
            </a:stretch>
          </p:blipFill>
          <p:spPr bwMode="auto">
            <a:xfrm>
              <a:off x="2362200" y="5956558"/>
              <a:ext cx="736600" cy="138112"/>
            </a:xfrm>
            <a:prstGeom prst="rect">
              <a:avLst/>
            </a:prstGeom>
            <a:noFill/>
            <a:ln w="9525">
              <a:noFill/>
              <a:round/>
              <a:headEnd/>
              <a:tailEnd/>
            </a:ln>
          </p:spPr>
        </p:pic>
        <p:sp>
          <p:nvSpPr>
            <p:cNvPr id="33807" name="TextBox 16"/>
            <p:cNvSpPr txBox="1">
              <a:spLocks noChangeArrowheads="1"/>
            </p:cNvSpPr>
            <p:nvPr/>
          </p:nvSpPr>
          <p:spPr bwMode="auto">
            <a:xfrm>
              <a:off x="3022082" y="5893316"/>
              <a:ext cx="864339" cy="246221"/>
            </a:xfrm>
            <a:prstGeom prst="rect">
              <a:avLst/>
            </a:prstGeom>
            <a:noFill/>
            <a:ln w="9525">
              <a:noFill/>
              <a:miter lim="800000"/>
              <a:headEnd/>
              <a:tailEnd/>
            </a:ln>
          </p:spPr>
          <p:txBody>
            <a:bodyPr wrap="none">
              <a:spAutoFit/>
            </a:bodyPr>
            <a:lstStyle/>
            <a:p>
              <a:r>
                <a:rPr lang="en-US" sz="1000">
                  <a:latin typeface="Arial" charset="0"/>
                  <a:cs typeface="Arial" charset="0"/>
                  <a:hlinkClick r:id="rId12"/>
                </a:rPr>
                <a:t>Usafe.af.mil</a:t>
              </a:r>
              <a:endParaRPr lang="en-US" sz="1000">
                <a:latin typeface="Arial" charset="0"/>
                <a:cs typeface="Arial" charset="0"/>
              </a:endParaRPr>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81000"/>
            <a:ext cx="7772400" cy="685800"/>
          </a:xfrm>
        </p:spPr>
        <p:txBody>
          <a:bodyPr/>
          <a:lstStyle/>
          <a:p>
            <a:pPr eaLnBrk="1" hangingPunct="1"/>
            <a:r>
              <a:rPr lang="en-US" sz="4000" b="1" smtClean="0">
                <a:ea typeface="ＭＳ Ｐゴシック" pitchFamily="-112" charset="-128"/>
              </a:rPr>
              <a:t>Anthrax</a:t>
            </a:r>
          </a:p>
        </p:txBody>
      </p:sp>
      <p:sp>
        <p:nvSpPr>
          <p:cNvPr id="34819" name="Rectangle 3"/>
          <p:cNvSpPr>
            <a:spLocks noGrp="1" noChangeArrowheads="1"/>
          </p:cNvSpPr>
          <p:nvPr>
            <p:ph idx="1"/>
          </p:nvPr>
        </p:nvSpPr>
        <p:spPr>
          <a:xfrm>
            <a:off x="685800" y="1219200"/>
            <a:ext cx="7772400" cy="4953000"/>
          </a:xfrm>
        </p:spPr>
        <p:txBody>
          <a:bodyPr/>
          <a:lstStyle/>
          <a:p>
            <a:pPr eaLnBrk="1" hangingPunct="1">
              <a:lnSpc>
                <a:spcPct val="90000"/>
              </a:lnSpc>
            </a:pPr>
            <a:r>
              <a:rPr lang="en-US" smtClean="0">
                <a:ea typeface="ＭＳ Ｐゴシック" pitchFamily="-112" charset="-128"/>
              </a:rPr>
              <a:t>Spore former</a:t>
            </a:r>
          </a:p>
          <a:p>
            <a:pPr eaLnBrk="1" hangingPunct="1">
              <a:lnSpc>
                <a:spcPct val="90000"/>
              </a:lnSpc>
            </a:pPr>
            <a:endParaRPr lang="en-US" smtClean="0">
              <a:ea typeface="ＭＳ Ｐゴシック" pitchFamily="-112" charset="-128"/>
            </a:endParaRPr>
          </a:p>
          <a:p>
            <a:pPr eaLnBrk="1" hangingPunct="1">
              <a:lnSpc>
                <a:spcPct val="90000"/>
              </a:lnSpc>
            </a:pPr>
            <a:r>
              <a:rPr lang="en-US" smtClean="0">
                <a:ea typeface="ＭＳ Ｐゴシック" pitchFamily="-112" charset="-128"/>
              </a:rPr>
              <a:t>Not transmissible person-person</a:t>
            </a:r>
          </a:p>
          <a:p>
            <a:pPr eaLnBrk="1" hangingPunct="1">
              <a:lnSpc>
                <a:spcPct val="90000"/>
              </a:lnSpc>
            </a:pPr>
            <a:endParaRPr lang="en-US" smtClean="0">
              <a:ea typeface="ＭＳ Ｐゴシック" pitchFamily="-112" charset="-128"/>
            </a:endParaRPr>
          </a:p>
          <a:p>
            <a:pPr eaLnBrk="1" hangingPunct="1">
              <a:lnSpc>
                <a:spcPct val="90000"/>
              </a:lnSpc>
            </a:pPr>
            <a:r>
              <a:rPr lang="en-US" smtClean="0">
                <a:ea typeface="ＭＳ Ｐゴシック" pitchFamily="-112" charset="-128"/>
              </a:rPr>
              <a:t>Inhalational-high mortality (50-90%)</a:t>
            </a:r>
          </a:p>
          <a:p>
            <a:pPr lvl="1" eaLnBrk="1" hangingPunct="1">
              <a:lnSpc>
                <a:spcPct val="90000"/>
              </a:lnSpc>
            </a:pPr>
            <a:r>
              <a:rPr lang="en-US" smtClean="0">
                <a:ea typeface="ＭＳ Ｐゴシック" pitchFamily="-112" charset="-128"/>
              </a:rPr>
              <a:t>2-3 IV antibiotics</a:t>
            </a:r>
          </a:p>
          <a:p>
            <a:pPr lvl="1" eaLnBrk="1" hangingPunct="1">
              <a:lnSpc>
                <a:spcPct val="90000"/>
              </a:lnSpc>
            </a:pPr>
            <a:endParaRPr lang="en-US" smtClean="0">
              <a:ea typeface="ＭＳ Ｐゴシック" pitchFamily="-112" charset="-128"/>
            </a:endParaRPr>
          </a:p>
          <a:p>
            <a:pPr eaLnBrk="1" hangingPunct="1">
              <a:lnSpc>
                <a:spcPct val="90000"/>
              </a:lnSpc>
            </a:pPr>
            <a:r>
              <a:rPr lang="en-US" smtClean="0">
                <a:ea typeface="ＭＳ Ｐゴシック" pitchFamily="-112" charset="-128"/>
              </a:rPr>
              <a:t>Prophylaxis- ciprofloxacin, doxycycline-60 days</a:t>
            </a:r>
          </a:p>
        </p:txBody>
      </p:sp>
      <p:sp>
        <p:nvSpPr>
          <p:cNvPr id="34820" name="Slide Number Placeholder 5"/>
          <p:cNvSpPr>
            <a:spLocks noGrp="1"/>
          </p:cNvSpPr>
          <p:nvPr>
            <p:ph type="sldNum" sz="quarter" idx="12"/>
          </p:nvPr>
        </p:nvSpPr>
        <p:spPr>
          <a:noFill/>
        </p:spPr>
        <p:txBody>
          <a:bodyPr/>
          <a:lstStyle/>
          <a:p>
            <a:fld id="{3C31DC46-B512-406B-B134-8CF8416F7B6E}" type="slidenum">
              <a:rPr lang="en-US"/>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title"/>
          </p:nvPr>
        </p:nvSpPr>
        <p:spPr>
          <a:xfrm>
            <a:off x="685800" y="304800"/>
            <a:ext cx="7772400" cy="685800"/>
          </a:xfrm>
        </p:spPr>
        <p:txBody>
          <a:bodyPr/>
          <a:lstStyle/>
          <a:p>
            <a:pPr eaLnBrk="1" hangingPunct="1"/>
            <a:r>
              <a:rPr lang="en-US" sz="4000" b="1" smtClean="0">
                <a:ea typeface="ＭＳ Ｐゴシック" pitchFamily="-112" charset="-128"/>
              </a:rPr>
              <a:t>Tularemia</a:t>
            </a:r>
          </a:p>
        </p:txBody>
      </p:sp>
      <p:sp>
        <p:nvSpPr>
          <p:cNvPr id="35848" name="Slide Number Placeholder 9"/>
          <p:cNvSpPr>
            <a:spLocks noGrp="1"/>
          </p:cNvSpPr>
          <p:nvPr>
            <p:ph type="sldNum" sz="quarter" idx="12"/>
          </p:nvPr>
        </p:nvSpPr>
        <p:spPr>
          <a:noFill/>
        </p:spPr>
        <p:txBody>
          <a:bodyPr/>
          <a:lstStyle/>
          <a:p>
            <a:fld id="{100CDC1D-BB97-4559-954B-BA8FBA9F0CE8}" type="slidenum">
              <a:rPr lang="en-US"/>
              <a:pPr/>
              <a:t>98</a:t>
            </a:fld>
            <a:endParaRPr lang="en-US"/>
          </a:p>
        </p:txBody>
      </p:sp>
      <p:pic>
        <p:nvPicPr>
          <p:cNvPr id="35843" name="Picture 5" descr="Tularemiainfection2">
            <a:hlinkClick r:id="rId2"/>
          </p:cNvPr>
          <p:cNvPicPr>
            <a:picLocks noChangeAspect="1" noChangeArrowheads="1"/>
          </p:cNvPicPr>
          <p:nvPr/>
        </p:nvPicPr>
        <p:blipFill>
          <a:blip r:embed="rId3"/>
          <a:srcRect/>
          <a:stretch>
            <a:fillRect/>
          </a:stretch>
        </p:blipFill>
        <p:spPr bwMode="auto">
          <a:xfrm>
            <a:off x="990600" y="1447800"/>
            <a:ext cx="2209800" cy="1463675"/>
          </a:xfrm>
          <a:prstGeom prst="rect">
            <a:avLst/>
          </a:prstGeom>
          <a:noFill/>
          <a:ln w="9525">
            <a:noFill/>
            <a:miter lim="800000"/>
            <a:headEnd/>
            <a:tailEnd/>
          </a:ln>
        </p:spPr>
      </p:pic>
      <p:pic>
        <p:nvPicPr>
          <p:cNvPr id="35844" name="Picture 6" descr="tularemia">
            <a:hlinkClick r:id="rId4"/>
          </p:cNvPr>
          <p:cNvPicPr>
            <a:picLocks noChangeAspect="1" noChangeArrowheads="1"/>
          </p:cNvPicPr>
          <p:nvPr/>
        </p:nvPicPr>
        <p:blipFill>
          <a:blip r:embed="rId5"/>
          <a:srcRect/>
          <a:stretch>
            <a:fillRect/>
          </a:stretch>
        </p:blipFill>
        <p:spPr bwMode="auto">
          <a:xfrm>
            <a:off x="2971800" y="1295400"/>
            <a:ext cx="2133600" cy="1441450"/>
          </a:xfrm>
          <a:prstGeom prst="rect">
            <a:avLst/>
          </a:prstGeom>
          <a:noFill/>
          <a:ln w="9525">
            <a:noFill/>
            <a:miter lim="800000"/>
            <a:headEnd/>
            <a:tailEnd/>
          </a:ln>
        </p:spPr>
      </p:pic>
      <p:sp>
        <p:nvSpPr>
          <p:cNvPr id="35845" name="Text Box 7"/>
          <p:cNvSpPr txBox="1">
            <a:spLocks noChangeArrowheads="1"/>
          </p:cNvSpPr>
          <p:nvPr/>
        </p:nvSpPr>
        <p:spPr bwMode="auto">
          <a:xfrm>
            <a:off x="1600200" y="3124200"/>
            <a:ext cx="1470025" cy="457200"/>
          </a:xfrm>
          <a:prstGeom prst="rect">
            <a:avLst/>
          </a:prstGeom>
          <a:noFill/>
          <a:ln w="9525">
            <a:noFill/>
            <a:miter lim="800000"/>
            <a:headEnd/>
            <a:tailEnd/>
          </a:ln>
        </p:spPr>
        <p:txBody>
          <a:bodyPr wrap="none">
            <a:spAutoFit/>
          </a:bodyPr>
          <a:lstStyle/>
          <a:p>
            <a:r>
              <a:rPr lang="en-US"/>
              <a:t>Cutaneous</a:t>
            </a:r>
          </a:p>
        </p:txBody>
      </p:sp>
      <p:pic>
        <p:nvPicPr>
          <p:cNvPr id="35846" name="Picture 8" descr="PULTUL2"/>
          <p:cNvPicPr>
            <a:picLocks noChangeAspect="1" noChangeArrowheads="1"/>
          </p:cNvPicPr>
          <p:nvPr/>
        </p:nvPicPr>
        <p:blipFill>
          <a:blip r:embed="rId6"/>
          <a:srcRect b="25926"/>
          <a:stretch>
            <a:fillRect/>
          </a:stretch>
        </p:blipFill>
        <p:spPr bwMode="auto">
          <a:xfrm>
            <a:off x="5562600" y="1524000"/>
            <a:ext cx="3084513" cy="3048000"/>
          </a:xfrm>
          <a:prstGeom prst="rect">
            <a:avLst/>
          </a:prstGeom>
          <a:noFill/>
          <a:ln w="9525">
            <a:noFill/>
            <a:miter lim="800000"/>
            <a:headEnd/>
            <a:tailEnd/>
          </a:ln>
        </p:spPr>
      </p:pic>
      <p:sp>
        <p:nvSpPr>
          <p:cNvPr id="35847" name="Text Box 9"/>
          <p:cNvSpPr txBox="1">
            <a:spLocks noChangeArrowheads="1"/>
          </p:cNvSpPr>
          <p:nvPr/>
        </p:nvSpPr>
        <p:spPr bwMode="auto">
          <a:xfrm>
            <a:off x="609600" y="3733800"/>
            <a:ext cx="4800600" cy="2465388"/>
          </a:xfrm>
          <a:prstGeom prst="rect">
            <a:avLst/>
          </a:prstGeom>
          <a:noFill/>
          <a:ln w="9525">
            <a:noFill/>
            <a:miter lim="800000"/>
            <a:headEnd/>
            <a:tailEnd/>
          </a:ln>
        </p:spPr>
        <p:txBody>
          <a:bodyPr>
            <a:spAutoFit/>
          </a:bodyPr>
          <a:lstStyle/>
          <a:p>
            <a:pPr>
              <a:spcBef>
                <a:spcPct val="50000"/>
              </a:spcBef>
              <a:buFontTx/>
              <a:buChar char="•"/>
            </a:pPr>
            <a:r>
              <a:rPr lang="en-US"/>
              <a:t>G(-) Coccobacillus</a:t>
            </a:r>
          </a:p>
          <a:p>
            <a:pPr>
              <a:spcBef>
                <a:spcPct val="50000"/>
              </a:spcBef>
              <a:buFontTx/>
              <a:buChar char="•"/>
            </a:pPr>
            <a:r>
              <a:rPr lang="en-US"/>
              <a:t>1-2 organisms can cause infection</a:t>
            </a:r>
          </a:p>
          <a:p>
            <a:pPr>
              <a:spcBef>
                <a:spcPct val="50000"/>
              </a:spcBef>
              <a:buFontTx/>
              <a:buChar char="•"/>
            </a:pPr>
            <a:r>
              <a:rPr lang="en-US"/>
              <a:t>Not person-person spread</a:t>
            </a:r>
          </a:p>
          <a:p>
            <a:pPr>
              <a:spcBef>
                <a:spcPct val="50000"/>
              </a:spcBef>
              <a:buFontTx/>
              <a:buChar char="•"/>
            </a:pPr>
            <a:r>
              <a:rPr lang="en-US"/>
              <a:t>Tx-aminoglycosides, cipro, doxycycline</a:t>
            </a:r>
          </a:p>
        </p:txBody>
      </p:sp>
      <p:grpSp>
        <p:nvGrpSpPr>
          <p:cNvPr id="2" name="Group 8"/>
          <p:cNvGrpSpPr>
            <a:grpSpLocks/>
          </p:cNvGrpSpPr>
          <p:nvPr/>
        </p:nvGrpSpPr>
        <p:grpSpPr bwMode="auto">
          <a:xfrm>
            <a:off x="990600" y="2878138"/>
            <a:ext cx="2101850" cy="246062"/>
            <a:chOff x="228600" y="6461122"/>
            <a:chExt cx="2102199" cy="246380"/>
          </a:xfrm>
        </p:grpSpPr>
        <p:sp>
          <p:nvSpPr>
            <p:cNvPr id="35855" name="Rectangle 215"/>
            <p:cNvSpPr>
              <a:spLocks noChangeArrowheads="1"/>
            </p:cNvSpPr>
            <p:nvPr/>
          </p:nvSpPr>
          <p:spPr bwMode="auto">
            <a:xfrm>
              <a:off x="898530" y="6461122"/>
              <a:ext cx="1432269" cy="246380"/>
            </a:xfrm>
            <a:prstGeom prst="rect">
              <a:avLst/>
            </a:prstGeom>
            <a:noFill/>
            <a:ln w="12700">
              <a:noFill/>
              <a:miter lim="800000"/>
              <a:headEnd/>
              <a:tailEnd/>
            </a:ln>
          </p:spPr>
          <p:txBody>
            <a:bodyPr wrap="none">
              <a:spAutoFit/>
            </a:bodyPr>
            <a:lstStyle/>
            <a:p>
              <a:r>
                <a:rPr lang="en-US" sz="1000">
                  <a:latin typeface="Arial" charset="0"/>
                </a:rPr>
                <a:t>Source Undetermined</a:t>
              </a:r>
            </a:p>
          </p:txBody>
        </p:sp>
        <p:pic>
          <p:nvPicPr>
            <p:cNvPr id="35856" name="Picture 29"/>
            <p:cNvPicPr>
              <a:picLocks noChangeAspect="1" noChangeArrowheads="1"/>
            </p:cNvPicPr>
            <p:nvPr/>
          </p:nvPicPr>
          <p:blipFill>
            <a:blip r:embed="rId7"/>
            <a:srcRect/>
            <a:stretch>
              <a:fillRect/>
            </a:stretch>
          </p:blipFill>
          <p:spPr bwMode="auto">
            <a:xfrm>
              <a:off x="228600" y="6519064"/>
              <a:ext cx="738188" cy="138112"/>
            </a:xfrm>
            <a:prstGeom prst="rect">
              <a:avLst/>
            </a:prstGeom>
            <a:noFill/>
            <a:ln w="9525">
              <a:noFill/>
              <a:round/>
              <a:headEnd/>
              <a:tailEnd/>
            </a:ln>
          </p:spPr>
        </p:pic>
      </p:grpSp>
      <p:sp>
        <p:nvSpPr>
          <p:cNvPr id="35850" name="Rectangle 215"/>
          <p:cNvSpPr>
            <a:spLocks noChangeArrowheads="1"/>
          </p:cNvSpPr>
          <p:nvPr/>
        </p:nvSpPr>
        <p:spPr bwMode="auto">
          <a:xfrm>
            <a:off x="3887788" y="2701925"/>
            <a:ext cx="461962" cy="246063"/>
          </a:xfrm>
          <a:prstGeom prst="rect">
            <a:avLst/>
          </a:prstGeom>
          <a:noFill/>
          <a:ln w="12700">
            <a:noFill/>
            <a:miter lim="800000"/>
            <a:headEnd/>
            <a:tailEnd/>
          </a:ln>
        </p:spPr>
        <p:txBody>
          <a:bodyPr wrap="none">
            <a:spAutoFit/>
          </a:bodyPr>
          <a:lstStyle/>
          <a:p>
            <a:r>
              <a:rPr lang="en-US" sz="1000">
                <a:latin typeface="Arial" charset="0"/>
                <a:hlinkClick r:id="rId8"/>
              </a:rPr>
              <a:t>CDC</a:t>
            </a:r>
            <a:endParaRPr lang="en-US" sz="1000">
              <a:latin typeface="Arial" charset="0"/>
            </a:endParaRPr>
          </a:p>
        </p:txBody>
      </p:sp>
      <p:grpSp>
        <p:nvGrpSpPr>
          <p:cNvPr id="3" name="Group 8"/>
          <p:cNvGrpSpPr>
            <a:grpSpLocks/>
          </p:cNvGrpSpPr>
          <p:nvPr/>
        </p:nvGrpSpPr>
        <p:grpSpPr bwMode="auto">
          <a:xfrm>
            <a:off x="5562600" y="4529138"/>
            <a:ext cx="2806700" cy="246062"/>
            <a:chOff x="228600" y="6461122"/>
            <a:chExt cx="2807654" cy="246380"/>
          </a:xfrm>
        </p:grpSpPr>
        <p:sp>
          <p:nvSpPr>
            <p:cNvPr id="35853" name="Rectangle 215"/>
            <p:cNvSpPr>
              <a:spLocks noChangeArrowheads="1"/>
            </p:cNvSpPr>
            <p:nvPr/>
          </p:nvSpPr>
          <p:spPr bwMode="auto">
            <a:xfrm>
              <a:off x="898530" y="6461122"/>
              <a:ext cx="2137724" cy="246380"/>
            </a:xfrm>
            <a:prstGeom prst="rect">
              <a:avLst/>
            </a:prstGeom>
            <a:noFill/>
            <a:ln w="12700">
              <a:noFill/>
              <a:miter lim="800000"/>
              <a:headEnd/>
              <a:tailEnd/>
            </a:ln>
          </p:spPr>
          <p:txBody>
            <a:bodyPr wrap="none">
              <a:spAutoFit/>
            </a:bodyPr>
            <a:lstStyle/>
            <a:p>
              <a:r>
                <a:rPr lang="en-US" sz="1000">
                  <a:latin typeface="Arial" charset="0"/>
                </a:rPr>
                <a:t>Cornell University Medical College</a:t>
              </a:r>
            </a:p>
          </p:txBody>
        </p:sp>
        <p:pic>
          <p:nvPicPr>
            <p:cNvPr id="35854" name="Picture 29"/>
            <p:cNvPicPr>
              <a:picLocks noChangeAspect="1" noChangeArrowheads="1"/>
            </p:cNvPicPr>
            <p:nvPr/>
          </p:nvPicPr>
          <p:blipFill>
            <a:blip r:embed="rId7"/>
            <a:srcRect/>
            <a:stretch>
              <a:fillRect/>
            </a:stretch>
          </p:blipFill>
          <p:spPr bwMode="auto">
            <a:xfrm>
              <a:off x="228600" y="6519064"/>
              <a:ext cx="738188" cy="138112"/>
            </a:xfrm>
            <a:prstGeom prst="rect">
              <a:avLst/>
            </a:prstGeom>
            <a:noFill/>
            <a:ln w="9525">
              <a:noFill/>
              <a:round/>
              <a:headEnd/>
              <a:tailEnd/>
            </a:ln>
          </p:spPr>
        </p:pic>
      </p:grpSp>
      <p:pic>
        <p:nvPicPr>
          <p:cNvPr id="35852" name="Picture 26"/>
          <p:cNvPicPr>
            <a:picLocks noChangeAspect="1" noChangeArrowheads="1"/>
          </p:cNvPicPr>
          <p:nvPr/>
        </p:nvPicPr>
        <p:blipFill>
          <a:blip r:embed="rId9"/>
          <a:srcRect/>
          <a:stretch>
            <a:fillRect/>
          </a:stretch>
        </p:blipFill>
        <p:spPr bwMode="auto">
          <a:xfrm>
            <a:off x="3200400" y="2743200"/>
            <a:ext cx="736600" cy="138113"/>
          </a:xfrm>
          <a:prstGeom prst="rect">
            <a:avLst/>
          </a:prstGeom>
          <a:noFill/>
          <a:ln w="9525">
            <a:noFill/>
            <a:round/>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133600" y="0"/>
            <a:ext cx="5257800" cy="1066800"/>
          </a:xfrm>
        </p:spPr>
        <p:txBody>
          <a:bodyPr/>
          <a:lstStyle/>
          <a:p>
            <a:pPr eaLnBrk="1" hangingPunct="1"/>
            <a:r>
              <a:rPr lang="en-US" sz="4800" smtClean="0">
                <a:solidFill>
                  <a:schemeClr val="tx1"/>
                </a:solidFill>
                <a:effectLst>
                  <a:outerShdw blurRad="38100" dist="38100" dir="2700000" algn="tl">
                    <a:srgbClr val="C0C0C0"/>
                  </a:outerShdw>
                </a:effectLst>
                <a:latin typeface="Arial" charset="0"/>
                <a:ea typeface="ＭＳ Ｐゴシック" pitchFamily="-112" charset="-128"/>
              </a:rPr>
              <a:t>Botulinum Toxin</a:t>
            </a:r>
            <a:r>
              <a:rPr lang="en-US" sz="4000" smtClean="0">
                <a:solidFill>
                  <a:srgbClr val="FF081A"/>
                </a:solidFill>
                <a:effectLst>
                  <a:outerShdw blurRad="38100" dist="38100" dir="2700000" algn="tl">
                    <a:srgbClr val="C0C0C0"/>
                  </a:outerShdw>
                </a:effectLst>
                <a:latin typeface="Arial" charset="0"/>
                <a:ea typeface="ＭＳ Ｐゴシック" pitchFamily="-112" charset="-128"/>
              </a:rPr>
              <a:t/>
            </a:r>
            <a:br>
              <a:rPr lang="en-US" sz="4000" smtClean="0">
                <a:solidFill>
                  <a:srgbClr val="FF081A"/>
                </a:solidFill>
                <a:effectLst>
                  <a:outerShdw blurRad="38100" dist="38100" dir="2700000" algn="tl">
                    <a:srgbClr val="C0C0C0"/>
                  </a:outerShdw>
                </a:effectLst>
                <a:latin typeface="Arial" charset="0"/>
                <a:ea typeface="ＭＳ Ｐゴシック" pitchFamily="-112" charset="-128"/>
              </a:rPr>
            </a:br>
            <a:endParaRPr lang="en-US" sz="3200" smtClean="0">
              <a:ea typeface="ＭＳ Ｐゴシック" pitchFamily="-112" charset="-128"/>
            </a:endParaRPr>
          </a:p>
        </p:txBody>
      </p:sp>
      <p:sp>
        <p:nvSpPr>
          <p:cNvPr id="101379" name="Rectangle 3"/>
          <p:cNvSpPr>
            <a:spLocks noGrp="1" noChangeArrowheads="1"/>
          </p:cNvSpPr>
          <p:nvPr>
            <p:ph idx="1"/>
          </p:nvPr>
        </p:nvSpPr>
        <p:spPr>
          <a:xfrm>
            <a:off x="152400" y="762000"/>
            <a:ext cx="8763000" cy="3581400"/>
          </a:xfrm>
        </p:spPr>
        <p:txBody>
          <a:bodyPr/>
          <a:lstStyle/>
          <a:p>
            <a:pPr eaLnBrk="1" hangingPunct="1">
              <a:lnSpc>
                <a:spcPct val="90000"/>
              </a:lnSpc>
            </a:pPr>
            <a:r>
              <a:rPr lang="en-US" sz="2800" smtClean="0">
                <a:latin typeface="Arial" charset="0"/>
                <a:ea typeface="ＭＳ Ｐゴシック" pitchFamily="-112" charset="-128"/>
              </a:rPr>
              <a:t>Made by the bacterium </a:t>
            </a:r>
            <a:r>
              <a:rPr lang="en-US" sz="2800" i="1" smtClean="0">
                <a:latin typeface="Arial" charset="0"/>
                <a:ea typeface="ＭＳ Ｐゴシック" pitchFamily="-112" charset="-128"/>
              </a:rPr>
              <a:t>Clostridium botulinum</a:t>
            </a:r>
            <a:endParaRPr lang="en-US" sz="2800" smtClean="0">
              <a:latin typeface="Arial" charset="0"/>
              <a:ea typeface="ＭＳ Ｐゴシック" pitchFamily="-112" charset="-128"/>
            </a:endParaRPr>
          </a:p>
          <a:p>
            <a:pPr eaLnBrk="1" hangingPunct="1">
              <a:lnSpc>
                <a:spcPct val="90000"/>
              </a:lnSpc>
            </a:pPr>
            <a:r>
              <a:rPr lang="en-US" sz="2800" smtClean="0">
                <a:latin typeface="Arial" charset="0"/>
                <a:ea typeface="ＭＳ Ｐゴシック" pitchFamily="-112" charset="-128"/>
              </a:rPr>
              <a:t>Most toxic substance on earth - food poisoning        ( </a:t>
            </a:r>
            <a:r>
              <a:rPr lang="en-US" sz="2800" smtClean="0">
                <a:solidFill>
                  <a:srgbClr val="FF081A"/>
                </a:solidFill>
                <a:latin typeface="Arial" charset="0"/>
                <a:ea typeface="ＭＳ Ｐゴシック" pitchFamily="-112" charset="-128"/>
              </a:rPr>
              <a:t>0.1 ug lethal dose</a:t>
            </a:r>
            <a:r>
              <a:rPr lang="en-US" sz="2800" smtClean="0">
                <a:latin typeface="Arial" charset="0"/>
                <a:ea typeface="ＭＳ Ｐゴシック" pitchFamily="-112" charset="-128"/>
              </a:rPr>
              <a:t>)</a:t>
            </a:r>
          </a:p>
          <a:p>
            <a:pPr eaLnBrk="1" hangingPunct="1">
              <a:lnSpc>
                <a:spcPct val="90000"/>
              </a:lnSpc>
            </a:pPr>
            <a:r>
              <a:rPr lang="en-US" sz="2800" smtClean="0">
                <a:latin typeface="Arial" charset="0"/>
                <a:ea typeface="ＭＳ Ｐゴシック" pitchFamily="-112" charset="-128"/>
              </a:rPr>
              <a:t>Weaponizable and aerosolizable </a:t>
            </a:r>
            <a:r>
              <a:rPr lang="en-US" sz="2000" smtClean="0">
                <a:latin typeface="Arial" charset="0"/>
                <a:ea typeface="ＭＳ Ｐゴシック" pitchFamily="-112" charset="-128"/>
              </a:rPr>
              <a:t>(air &amp; food supplies)</a:t>
            </a:r>
            <a:endParaRPr lang="en-US" sz="2800" smtClean="0">
              <a:latin typeface="Arial" charset="0"/>
              <a:ea typeface="ＭＳ Ｐゴシック" pitchFamily="-112" charset="-128"/>
            </a:endParaRPr>
          </a:p>
          <a:p>
            <a:pPr eaLnBrk="1" hangingPunct="1">
              <a:lnSpc>
                <a:spcPct val="90000"/>
              </a:lnSpc>
            </a:pPr>
            <a:r>
              <a:rPr lang="en-US" sz="2800" i="1" smtClean="0">
                <a:latin typeface="Arial" charset="0"/>
                <a:ea typeface="ＭＳ Ｐゴシック" pitchFamily="-112" charset="-128"/>
              </a:rPr>
              <a:t>BoTox</a:t>
            </a:r>
            <a:r>
              <a:rPr lang="en-US" sz="2800" smtClean="0">
                <a:latin typeface="Arial" charset="0"/>
                <a:ea typeface="ＭＳ Ｐゴシック" pitchFamily="-112" charset="-128"/>
              </a:rPr>
              <a:t> also used to medically, anti-wrinkle</a:t>
            </a:r>
            <a:endParaRPr lang="en-US" sz="2800" smtClean="0">
              <a:solidFill>
                <a:schemeClr val="hlink"/>
              </a:solidFill>
              <a:latin typeface="Arial" charset="0"/>
              <a:ea typeface="ＭＳ Ｐゴシック" pitchFamily="-112" charset="-128"/>
            </a:endParaRPr>
          </a:p>
          <a:p>
            <a:pPr eaLnBrk="1" hangingPunct="1">
              <a:lnSpc>
                <a:spcPct val="90000"/>
              </a:lnSpc>
            </a:pPr>
            <a:r>
              <a:rPr lang="en-US" sz="2800" smtClean="0">
                <a:latin typeface="Arial" charset="0"/>
                <a:ea typeface="ＭＳ Ｐゴシック" pitchFamily="-112" charset="-128"/>
              </a:rPr>
              <a:t>Secreted protein neurotoxin causing flaccid paralysis</a:t>
            </a:r>
            <a:endParaRPr lang="en-US" sz="2800" smtClean="0">
              <a:solidFill>
                <a:schemeClr val="hlink"/>
              </a:solidFill>
              <a:latin typeface="Arial" charset="0"/>
              <a:ea typeface="ＭＳ Ｐゴシック" pitchFamily="-112" charset="-128"/>
            </a:endParaRPr>
          </a:p>
          <a:p>
            <a:pPr eaLnBrk="1" hangingPunct="1">
              <a:lnSpc>
                <a:spcPct val="90000"/>
              </a:lnSpc>
            </a:pPr>
            <a:r>
              <a:rPr lang="en-US" sz="2800" smtClean="0">
                <a:latin typeface="Arial" charset="0"/>
                <a:ea typeface="ＭＳ Ｐゴシック" pitchFamily="-112" charset="-128"/>
              </a:rPr>
              <a:t>Death due to asphyxiation</a:t>
            </a:r>
          </a:p>
          <a:p>
            <a:pPr eaLnBrk="1" hangingPunct="1">
              <a:lnSpc>
                <a:spcPct val="90000"/>
              </a:lnSpc>
            </a:pPr>
            <a:endParaRPr lang="en-US" sz="2800" smtClean="0">
              <a:latin typeface="Arial" charset="0"/>
              <a:ea typeface="ＭＳ Ｐゴシック" pitchFamily="-112" charset="-128"/>
            </a:endParaRPr>
          </a:p>
        </p:txBody>
      </p:sp>
      <p:sp>
        <p:nvSpPr>
          <p:cNvPr id="36872" name="Slide Number Placeholder 10"/>
          <p:cNvSpPr>
            <a:spLocks noGrp="1"/>
          </p:cNvSpPr>
          <p:nvPr>
            <p:ph type="sldNum" sz="quarter" idx="12"/>
          </p:nvPr>
        </p:nvSpPr>
        <p:spPr>
          <a:xfrm>
            <a:off x="6934200" y="6324600"/>
            <a:ext cx="1905000" cy="457200"/>
          </a:xfrm>
          <a:noFill/>
        </p:spPr>
        <p:txBody>
          <a:bodyPr/>
          <a:lstStyle/>
          <a:p>
            <a:fld id="{9B831121-FF02-4807-98AF-895572A57591}" type="slidenum">
              <a:rPr lang="en-US"/>
              <a:pPr/>
              <a:t>99</a:t>
            </a:fld>
            <a:endParaRPr lang="en-US"/>
          </a:p>
        </p:txBody>
      </p:sp>
      <p:sp>
        <p:nvSpPr>
          <p:cNvPr id="101380" name="Text Box 4"/>
          <p:cNvSpPr txBox="1">
            <a:spLocks noChangeArrowheads="1"/>
          </p:cNvSpPr>
          <p:nvPr/>
        </p:nvSpPr>
        <p:spPr bwMode="auto">
          <a:xfrm>
            <a:off x="5562600" y="6172200"/>
            <a:ext cx="3124200" cy="523875"/>
          </a:xfrm>
          <a:prstGeom prst="rect">
            <a:avLst/>
          </a:prstGeom>
          <a:noFill/>
          <a:ln w="9525">
            <a:noFill/>
            <a:miter lim="800000"/>
            <a:headEnd/>
            <a:tailEnd/>
          </a:ln>
        </p:spPr>
        <p:txBody>
          <a:bodyPr>
            <a:spAutoFit/>
          </a:bodyPr>
          <a:lstStyle/>
          <a:p>
            <a:pPr algn="ctr" eaLnBrk="0" hangingPunct="0">
              <a:spcBef>
                <a:spcPct val="50000"/>
              </a:spcBef>
            </a:pPr>
            <a:r>
              <a:rPr lang="en-US" sz="1400">
                <a:latin typeface="Arial" charset="0"/>
              </a:rPr>
              <a:t>Cosmetic improvements are NOT bioterrorism</a:t>
            </a:r>
          </a:p>
        </p:txBody>
      </p:sp>
      <p:pic>
        <p:nvPicPr>
          <p:cNvPr id="36869" name="Picture 6"/>
          <p:cNvPicPr>
            <a:picLocks noChangeAspect="1" noChangeArrowheads="1"/>
          </p:cNvPicPr>
          <p:nvPr/>
        </p:nvPicPr>
        <p:blipFill>
          <a:blip r:embed="rId3"/>
          <a:srcRect/>
          <a:stretch>
            <a:fillRect/>
          </a:stretch>
        </p:blipFill>
        <p:spPr bwMode="auto">
          <a:xfrm>
            <a:off x="457200" y="4518025"/>
            <a:ext cx="2514600" cy="1974850"/>
          </a:xfrm>
          <a:prstGeom prst="rect">
            <a:avLst/>
          </a:prstGeom>
          <a:noFill/>
          <a:ln w="9525">
            <a:solidFill>
              <a:srgbClr val="FF0000"/>
            </a:solidFill>
            <a:miter lim="800000"/>
            <a:headEnd/>
            <a:tailEnd/>
          </a:ln>
        </p:spPr>
      </p:pic>
      <p:sp>
        <p:nvSpPr>
          <p:cNvPr id="36870" name="Text Box 7"/>
          <p:cNvSpPr txBox="1">
            <a:spLocks noChangeArrowheads="1"/>
          </p:cNvSpPr>
          <p:nvPr/>
        </p:nvSpPr>
        <p:spPr bwMode="auto">
          <a:xfrm>
            <a:off x="3657600" y="5257800"/>
            <a:ext cx="1219200" cy="457200"/>
          </a:xfrm>
          <a:prstGeom prst="rect">
            <a:avLst/>
          </a:prstGeom>
          <a:noFill/>
          <a:ln w="9525">
            <a:noFill/>
            <a:miter lim="800000"/>
            <a:headEnd/>
            <a:tailEnd/>
          </a:ln>
        </p:spPr>
        <p:txBody>
          <a:bodyPr>
            <a:spAutoFit/>
          </a:bodyPr>
          <a:lstStyle/>
          <a:p>
            <a:pPr eaLnBrk="0" hangingPunct="0">
              <a:spcBef>
                <a:spcPct val="50000"/>
              </a:spcBef>
            </a:pPr>
            <a:endParaRPr lang="en-US">
              <a:latin typeface="Arial" charset="0"/>
            </a:endParaRPr>
          </a:p>
        </p:txBody>
      </p:sp>
      <p:sp>
        <p:nvSpPr>
          <p:cNvPr id="36871" name="Rectangle 8"/>
          <p:cNvSpPr>
            <a:spLocks noChangeArrowheads="1"/>
          </p:cNvSpPr>
          <p:nvPr/>
        </p:nvSpPr>
        <p:spPr bwMode="auto">
          <a:xfrm>
            <a:off x="3048000" y="6172200"/>
            <a:ext cx="1466850" cy="366713"/>
          </a:xfrm>
          <a:prstGeom prst="rect">
            <a:avLst/>
          </a:prstGeom>
          <a:noFill/>
          <a:ln w="9525">
            <a:noFill/>
            <a:miter lim="800000"/>
            <a:headEnd/>
            <a:tailEnd/>
          </a:ln>
        </p:spPr>
        <p:txBody>
          <a:bodyPr wrap="none">
            <a:spAutoFit/>
          </a:bodyPr>
          <a:lstStyle/>
          <a:p>
            <a:pPr eaLnBrk="0" hangingPunct="0"/>
            <a:r>
              <a:rPr lang="en-US" sz="1800" i="1">
                <a:latin typeface="Arial" charset="0"/>
              </a:rPr>
              <a:t>C. botulinum</a:t>
            </a:r>
            <a:endParaRPr lang="en-US">
              <a:latin typeface="Arial" charset="0"/>
            </a:endParaRPr>
          </a:p>
        </p:txBody>
      </p:sp>
      <p:grpSp>
        <p:nvGrpSpPr>
          <p:cNvPr id="2" name="Group 6"/>
          <p:cNvGrpSpPr>
            <a:grpSpLocks/>
          </p:cNvGrpSpPr>
          <p:nvPr/>
        </p:nvGrpSpPr>
        <p:grpSpPr bwMode="auto">
          <a:xfrm>
            <a:off x="5867400" y="3962400"/>
            <a:ext cx="2362200" cy="2000250"/>
            <a:chOff x="1666875" y="2286000"/>
            <a:chExt cx="2139950" cy="3683831"/>
          </a:xfrm>
        </p:grpSpPr>
        <p:pic>
          <p:nvPicPr>
            <p:cNvPr id="36878" name="Picture 3" descr="OpenGraphic.png"/>
            <p:cNvPicPr>
              <a:picLocks noChangeAspect="1"/>
            </p:cNvPicPr>
            <p:nvPr/>
          </p:nvPicPr>
          <p:blipFill>
            <a:blip r:embed="rId4"/>
            <a:srcRect/>
            <a:stretch>
              <a:fillRect/>
            </a:stretch>
          </p:blipFill>
          <p:spPr bwMode="auto">
            <a:xfrm>
              <a:off x="1666875" y="3200400"/>
              <a:ext cx="2139950" cy="876300"/>
            </a:xfrm>
            <a:prstGeom prst="rect">
              <a:avLst/>
            </a:prstGeom>
            <a:noFill/>
            <a:ln w="9525">
              <a:noFill/>
              <a:miter lim="800000"/>
              <a:headEnd/>
              <a:tailEnd/>
            </a:ln>
          </p:spPr>
        </p:pic>
        <p:sp>
          <p:nvSpPr>
            <p:cNvPr id="36879" name="TextBox 8"/>
            <p:cNvSpPr txBox="1">
              <a:spLocks noChangeArrowheads="1"/>
            </p:cNvSpPr>
            <p:nvPr/>
          </p:nvSpPr>
          <p:spPr bwMode="auto">
            <a:xfrm>
              <a:off x="1666875" y="2286000"/>
              <a:ext cx="2133600" cy="3683831"/>
            </a:xfrm>
            <a:prstGeom prst="rect">
              <a:avLst/>
            </a:prstGeom>
            <a:solidFill>
              <a:schemeClr val="bg2">
                <a:alpha val="85097"/>
              </a:schemeClr>
            </a:solidFill>
            <a:ln w="9525">
              <a:solidFill>
                <a:srgbClr val="000000"/>
              </a:solidFill>
              <a:round/>
              <a:headEnd/>
              <a:tailEnd/>
            </a:ln>
          </p:spPr>
          <p:txBody>
            <a:bodyPr>
              <a:spAutoFit/>
            </a:bodyPr>
            <a:lstStyle/>
            <a:p>
              <a:pPr algn="ctr"/>
              <a:endParaRPr lang="en-US">
                <a:solidFill>
                  <a:srgbClr val="000000"/>
                </a:solidFill>
              </a:endParaRPr>
            </a:p>
            <a:p>
              <a:pPr algn="ctr"/>
              <a:endParaRPr lang="en-US">
                <a:solidFill>
                  <a:srgbClr val="000000"/>
                </a:solidFill>
              </a:endParaRPr>
            </a:p>
            <a:p>
              <a:pPr algn="ctr"/>
              <a:r>
                <a:rPr lang="en-US" sz="1400">
                  <a:solidFill>
                    <a:srgbClr val="000000"/>
                  </a:solidFill>
                  <a:latin typeface="Arial" charset="0"/>
                  <a:cs typeface="Arial" charset="0"/>
                </a:rPr>
                <a:t>Image of Botox injection removed</a:t>
              </a:r>
              <a:endParaRPr lang="en-US">
                <a:solidFill>
                  <a:srgbClr val="000000"/>
                </a:solidFill>
                <a:latin typeface="Arial" charset="0"/>
                <a:cs typeface="Arial" charset="0"/>
              </a:endParaRPr>
            </a:p>
            <a:p>
              <a:pPr algn="ctr"/>
              <a:endParaRPr lang="en-US">
                <a:solidFill>
                  <a:srgbClr val="000000"/>
                </a:solidFill>
                <a:cs typeface="Arial" charset="0"/>
              </a:endParaRPr>
            </a:p>
            <a:p>
              <a:pPr algn="ctr"/>
              <a:r>
                <a:rPr lang="en-US">
                  <a:solidFill>
                    <a:srgbClr val="000000"/>
                  </a:solidFill>
                  <a:cs typeface="Arial" charset="0"/>
                </a:rPr>
                <a:t> </a:t>
              </a:r>
            </a:p>
          </p:txBody>
        </p:sp>
      </p:grpSp>
      <p:sp>
        <p:nvSpPr>
          <p:cNvPr id="36874" name="TextBox 14"/>
          <p:cNvSpPr txBox="1">
            <a:spLocks noChangeArrowheads="1"/>
          </p:cNvSpPr>
          <p:nvPr/>
        </p:nvSpPr>
        <p:spPr bwMode="auto">
          <a:xfrm>
            <a:off x="5334000" y="5943600"/>
            <a:ext cx="3810000" cy="246063"/>
          </a:xfrm>
          <a:prstGeom prst="rect">
            <a:avLst/>
          </a:prstGeom>
          <a:noFill/>
          <a:ln w="9525">
            <a:noFill/>
            <a:miter lim="800000"/>
            <a:headEnd/>
            <a:tailEnd/>
          </a:ln>
        </p:spPr>
        <p:txBody>
          <a:bodyPr>
            <a:spAutoFit/>
          </a:bodyPr>
          <a:lstStyle/>
          <a:p>
            <a:r>
              <a:rPr lang="en-US" sz="1000">
                <a:latin typeface="Arial" charset="0"/>
                <a:cs typeface="Arial" charset="0"/>
              </a:rPr>
              <a:t>Image available here: </a:t>
            </a:r>
            <a:r>
              <a:rPr lang="en-US" sz="1000">
                <a:latin typeface="Arial" charset="0"/>
                <a:cs typeface="Arial" charset="0"/>
                <a:hlinkClick r:id="rId5"/>
              </a:rPr>
              <a:t>www.stylelist.com/blog/tag/anti-aging/</a:t>
            </a:r>
            <a:endParaRPr lang="en-US" sz="1000">
              <a:latin typeface="Arial" charset="0"/>
              <a:cs typeface="Arial" charset="0"/>
            </a:endParaRPr>
          </a:p>
        </p:txBody>
      </p:sp>
      <p:grpSp>
        <p:nvGrpSpPr>
          <p:cNvPr id="3" name="Group 8"/>
          <p:cNvGrpSpPr>
            <a:grpSpLocks/>
          </p:cNvGrpSpPr>
          <p:nvPr/>
        </p:nvGrpSpPr>
        <p:grpSpPr bwMode="auto">
          <a:xfrm>
            <a:off x="439738" y="6451600"/>
            <a:ext cx="2103437" cy="246063"/>
            <a:chOff x="228600" y="6461122"/>
            <a:chExt cx="2102199" cy="246380"/>
          </a:xfrm>
        </p:grpSpPr>
        <p:sp>
          <p:nvSpPr>
            <p:cNvPr id="36876" name="Rectangle 215"/>
            <p:cNvSpPr>
              <a:spLocks noChangeArrowheads="1"/>
            </p:cNvSpPr>
            <p:nvPr/>
          </p:nvSpPr>
          <p:spPr bwMode="auto">
            <a:xfrm>
              <a:off x="898530" y="6461122"/>
              <a:ext cx="1432269" cy="246380"/>
            </a:xfrm>
            <a:prstGeom prst="rect">
              <a:avLst/>
            </a:prstGeom>
            <a:noFill/>
            <a:ln w="12700">
              <a:noFill/>
              <a:miter lim="800000"/>
              <a:headEnd/>
              <a:tailEnd/>
            </a:ln>
          </p:spPr>
          <p:txBody>
            <a:bodyPr wrap="none">
              <a:spAutoFit/>
            </a:bodyPr>
            <a:lstStyle/>
            <a:p>
              <a:r>
                <a:rPr lang="en-US" sz="1000">
                  <a:latin typeface="Arial" charset="0"/>
                </a:rPr>
                <a:t>Source Undetermined</a:t>
              </a:r>
            </a:p>
          </p:txBody>
        </p:sp>
        <p:pic>
          <p:nvPicPr>
            <p:cNvPr id="36877" name="Picture 29"/>
            <p:cNvPicPr>
              <a:picLocks noChangeAspect="1" noChangeArrowheads="1"/>
            </p:cNvPicPr>
            <p:nvPr/>
          </p:nvPicPr>
          <p:blipFill>
            <a:blip r:embed="rId6"/>
            <a:srcRect/>
            <a:stretch>
              <a:fillRect/>
            </a:stretch>
          </p:blipFill>
          <p:spPr bwMode="auto">
            <a:xfrm>
              <a:off x="228600" y="6519064"/>
              <a:ext cx="738188" cy="138112"/>
            </a:xfrm>
            <a:prstGeom prst="rect">
              <a:avLst/>
            </a:prstGeom>
            <a:noFill/>
            <a:ln w="9525">
              <a:noFill/>
              <a:round/>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3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3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3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3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1380"/>
                                        </p:tgtEl>
                                        <p:attrNameLst>
                                          <p:attrName>style.visibility</p:attrName>
                                        </p:attrNameLst>
                                      </p:cBhvr>
                                      <p:to>
                                        <p:strVal val="visible"/>
                                      </p:to>
                                    </p:set>
                                    <p:animEffect transition="in" filter="dissolve">
                                      <p:cBhvr>
                                        <p:cTn id="31"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P spid="10138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1918</TotalTime>
  <Words>6274</Words>
  <Application>Microsoft Office PowerPoint</Application>
  <PresentationFormat>On-screen Show (4:3)</PresentationFormat>
  <Paragraphs>988</Paragraphs>
  <Slides>163</Slides>
  <Notes>29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163</vt:i4>
      </vt:variant>
    </vt:vector>
  </HeadingPairs>
  <TitlesOfParts>
    <vt:vector size="165" baseType="lpstr">
      <vt:lpstr>Clarity</vt:lpstr>
      <vt:lpstr>Corel PHOTO-PAINT 7.0 Image</vt:lpstr>
      <vt:lpstr>Microbiology</vt:lpstr>
      <vt:lpstr>Reference books</vt:lpstr>
      <vt:lpstr>PowerPoint Presentation</vt:lpstr>
      <vt:lpstr>PowerPoint Presentation</vt:lpstr>
      <vt:lpstr>Definition</vt:lpstr>
      <vt:lpstr>What is microbiology?</vt:lpstr>
      <vt:lpstr>PowerPoint Presentation</vt:lpstr>
      <vt:lpstr>Forms of life studied in microbiology</vt:lpstr>
      <vt:lpstr>Other names</vt:lpstr>
      <vt:lpstr>Family tree of micro-organisms</vt:lpstr>
      <vt:lpstr>Pathogenicity of microbes </vt:lpstr>
      <vt:lpstr>Procaryotes and Eucaryotes</vt:lpstr>
      <vt:lpstr>PowerPoint Presentation</vt:lpstr>
      <vt:lpstr>PowerPoint Presentation</vt:lpstr>
      <vt:lpstr>Importance of microbes</vt:lpstr>
      <vt:lpstr>PowerPoint Presentation</vt:lpstr>
      <vt:lpstr>PowerPoint Presentation</vt:lpstr>
      <vt:lpstr>PowerPoint Presentation</vt:lpstr>
      <vt:lpstr>PowerPoint Presentation</vt:lpstr>
      <vt:lpstr>A brief History of Microbiology</vt:lpstr>
      <vt:lpstr>PowerPoint Presentation</vt:lpstr>
      <vt:lpstr>Anthony Van Leeuwenhoek (1632-1723)</vt:lpstr>
      <vt:lpstr>PowerPoint Presentation</vt:lpstr>
      <vt:lpstr>Leeuwenhoek’s microscope</vt:lpstr>
      <vt:lpstr>Leeuwenhoek’s drawings</vt:lpstr>
      <vt:lpstr>PowerPoint Presentation</vt:lpstr>
      <vt:lpstr>Spontaneous generation </vt:lpstr>
      <vt:lpstr>__________ __________ Debate</vt:lpstr>
      <vt:lpstr>Spontaneous Generation Debate   _____________ ________  -  Experiments on Flies</vt:lpstr>
      <vt:lpstr>Spontaneous Generation Debate  Anton van __ Leeuwenhoek _________: “Animalcules”  (Pronounced Lay-when-hook)</vt:lpstr>
      <vt:lpstr>PowerPoint Presentation</vt:lpstr>
      <vt:lpstr>The Controversy Over Spontaneous Generation  John Needham  &amp; Lazzaro Spallanzani </vt:lpstr>
      <vt:lpstr>PowerPoint Presentation</vt:lpstr>
      <vt:lpstr>The Controversy Over Spontaneous Generation  Louis Pasteur  &amp;  Industrial Microbiology</vt:lpstr>
      <vt:lpstr>Louis Pasteur</vt:lpstr>
      <vt:lpstr>Pasteur's expt disproving the theory of spontaneous generation</vt:lpstr>
      <vt:lpstr>PowerPoint Presentation</vt:lpstr>
      <vt:lpstr>Louis Pasteur</vt:lpstr>
      <vt:lpstr>The golden age of microbiology</vt:lpstr>
      <vt:lpstr>Pasteur’s works</vt:lpstr>
      <vt:lpstr>PowerPoint Presentation</vt:lpstr>
      <vt:lpstr>PowerPoint Presentation</vt:lpstr>
      <vt:lpstr>PowerPoint Presentation</vt:lpstr>
      <vt:lpstr>PowerPoint Presentation</vt:lpstr>
      <vt:lpstr>PowerPoint Presentation</vt:lpstr>
      <vt:lpstr>The Germ Theory of disease</vt:lpstr>
      <vt:lpstr>The Germ Theory of Disease  Importance of Hand Washing </vt:lpstr>
      <vt:lpstr>Meet the Microbe!</vt:lpstr>
      <vt:lpstr>Germ Theory of Disease   Dr. Snow_John______ : Investigation of __Cholera</vt:lpstr>
      <vt:lpstr>__________        </vt:lpstr>
      <vt:lpstr> The Germ Theory of Disease        Tyndal: Discovery of Tyndalization </vt:lpstr>
      <vt:lpstr>Germ Theory of Disease  Robert ___Koch_____ Techniques</vt:lpstr>
      <vt:lpstr>PowerPoint Presentation</vt:lpstr>
      <vt:lpstr>PowerPoint Presentation</vt:lpstr>
      <vt:lpstr>PowerPoint Presentation</vt:lpstr>
      <vt:lpstr>PowerPoint Presentation</vt:lpstr>
      <vt:lpstr>PowerPoint Presentation</vt:lpstr>
      <vt:lpstr>Koch’s postulate…summary(1876)</vt:lpstr>
      <vt:lpstr>Germ Theory of Disease ______ ______</vt:lpstr>
      <vt:lpstr>PowerPoint Presentation</vt:lpstr>
      <vt:lpstr>Exceptions to Koch’s postulate</vt:lpstr>
      <vt:lpstr>PowerPoint Presentation</vt:lpstr>
      <vt:lpstr>PowerPoint Presentation</vt:lpstr>
      <vt:lpstr>PowerPoint Presentation</vt:lpstr>
      <vt:lpstr>Fredricks and Relman postulates</vt:lpstr>
      <vt:lpstr>PowerPoint Presentation</vt:lpstr>
      <vt:lpstr>PowerPoint Presentation</vt:lpstr>
      <vt:lpstr>PowerPoint Presentation</vt:lpstr>
      <vt:lpstr>PowerPoint Presentation</vt:lpstr>
      <vt:lpstr>PowerPoint Presentation</vt:lpstr>
      <vt:lpstr>Magic bullet dream: the birth of modern chemotherapy</vt:lpstr>
      <vt:lpstr>PowerPoint Presentation</vt:lpstr>
      <vt:lpstr>PowerPoint Presentation</vt:lpstr>
      <vt:lpstr>The Germ Theory of Disease  Joseph _Lister_ – Father of Modern Antisepsis</vt:lpstr>
      <vt:lpstr>The Germ Theory of Disease   _______ ___________ and __________</vt:lpstr>
      <vt:lpstr>Early History of Immunology  _____________ and the first _______ </vt:lpstr>
      <vt:lpstr>Early History of Immunology   Pasteur’s _________ __________</vt:lpstr>
      <vt:lpstr>Discovery of Antimicrobial Agents ______ ______</vt:lpstr>
      <vt:lpstr>A fortunate accident--Antibiotics</vt:lpstr>
      <vt:lpstr>Discovery of Antimicrobial Agents  _________</vt:lpstr>
      <vt:lpstr>PowerPoint Presentation</vt:lpstr>
      <vt:lpstr>PowerPoint Presentation</vt:lpstr>
      <vt:lpstr>PowerPoint Presentation</vt:lpstr>
      <vt:lpstr>Biopreparedness </vt:lpstr>
      <vt:lpstr>License: </vt:lpstr>
      <vt:lpstr>PowerPoint Presentation</vt:lpstr>
      <vt:lpstr>What is Bioterrorism?</vt:lpstr>
      <vt:lpstr>PowerPoint Presentation</vt:lpstr>
      <vt:lpstr>Any Examples of Bioterrorism?</vt:lpstr>
      <vt:lpstr>PowerPoint Presentation</vt:lpstr>
      <vt:lpstr>Why use biological weapons?</vt:lpstr>
      <vt:lpstr>Why Use Biological Weapons?</vt:lpstr>
      <vt:lpstr>What makes a good bioweapon?</vt:lpstr>
      <vt:lpstr>PowerPoint Presentation</vt:lpstr>
      <vt:lpstr>Category “A” Biological Agents</vt:lpstr>
      <vt:lpstr>Anthrax- Bacillus anthracis</vt:lpstr>
      <vt:lpstr>Anthrax</vt:lpstr>
      <vt:lpstr>Tularemia</vt:lpstr>
      <vt:lpstr>Botulinum Toxin </vt:lpstr>
      <vt:lpstr>Hemorrhagic Viruses</vt:lpstr>
      <vt:lpstr>Plague-Yersinia pestis</vt:lpstr>
      <vt:lpstr>Septicemic Plague</vt:lpstr>
      <vt:lpstr>Pneumonic Plague</vt:lpstr>
      <vt:lpstr>How would BT agents be disseminated?</vt:lpstr>
      <vt:lpstr>PowerPoint Presentation</vt:lpstr>
      <vt:lpstr>How would a BT attack be detected?</vt:lpstr>
      <vt:lpstr>Clues to a BT Attack</vt:lpstr>
      <vt:lpstr>Clues to a BT Attack</vt:lpstr>
      <vt:lpstr>Clues to a BT Attack</vt:lpstr>
      <vt:lpstr>PowerPoint Presentation</vt:lpstr>
      <vt:lpstr>PowerPoint Presentation</vt:lpstr>
      <vt:lpstr>Smallpox:  Clinical Features</vt:lpstr>
      <vt:lpstr>PowerPoint Presentation</vt:lpstr>
      <vt:lpstr>PowerPoint Presentation</vt:lpstr>
      <vt:lpstr>Summary</vt:lpstr>
      <vt:lpstr>summary</vt:lpstr>
      <vt:lpstr>PowerPoint Presentation</vt:lpstr>
      <vt:lpstr>PowerPoint Presentation</vt:lpstr>
      <vt:lpstr>PowerPoint Presentation</vt:lpstr>
      <vt:lpstr>Bacterial Morphology</vt:lpstr>
      <vt:lpstr>form</vt:lpstr>
      <vt:lpstr>elevation</vt:lpstr>
      <vt:lpstr>Margin</vt:lpstr>
      <vt:lpstr>Structure of Bacteria</vt:lpstr>
      <vt:lpstr>PowerPoint Presentation</vt:lpstr>
      <vt:lpstr>PowerPoint Presentation</vt:lpstr>
      <vt:lpstr>Staining Stains</vt:lpstr>
      <vt:lpstr>PowerPoint Presentation</vt:lpstr>
      <vt:lpstr>Slide preparation</vt:lpstr>
      <vt:lpstr>The Gram stain</vt:lpstr>
      <vt:lpstr>PowerPoint Presentation</vt:lpstr>
      <vt:lpstr>PowerPoint Presentation</vt:lpstr>
      <vt:lpstr>Gram staining</vt:lpstr>
      <vt:lpstr>PowerPoint Presentation</vt:lpstr>
      <vt:lpstr>PowerPoint Presentation</vt:lpstr>
      <vt:lpstr>Reporting </vt:lpstr>
      <vt:lpstr>Acid fast staining</vt:lpstr>
      <vt:lpstr>PowerPoint Presentation</vt:lpstr>
      <vt:lpstr>Negative staining</vt:lpstr>
      <vt:lpstr>Flagella staining</vt:lpstr>
      <vt:lpstr>Capsule staining </vt:lpstr>
      <vt:lpstr>PowerPoint Presentation</vt:lpstr>
      <vt:lpstr>Staining of nucleus</vt:lpstr>
      <vt:lpstr>Spore staining</vt:lpstr>
      <vt:lpstr>PowerPoint Presentation</vt:lpstr>
      <vt:lpstr>PowerPoint Presentation</vt:lpstr>
      <vt:lpstr>PowerPoint Presentation</vt:lpstr>
      <vt:lpstr>PowerPoint Presentation</vt:lpstr>
      <vt:lpstr>Bacilli</vt:lpstr>
      <vt:lpstr>Bacilli</vt:lpstr>
      <vt:lpstr>Gram negative rods</vt:lpstr>
      <vt:lpstr>Acid fast Bacilli</vt:lpstr>
      <vt:lpstr>Gram negative intracellular diplococci</vt:lpstr>
      <vt:lpstr>Gram negative rods</vt:lpstr>
      <vt:lpstr>Gram positive cocci</vt:lpstr>
      <vt:lpstr>PowerPoint Presentation</vt:lpstr>
      <vt:lpstr>Vibrio</vt:lpstr>
      <vt:lpstr>Spirillum &amp; Spirochete</vt:lpstr>
      <vt:lpstr>PowerPoint Presentation</vt:lpstr>
      <vt:lpstr>PowerPoint Presentation</vt:lpstr>
      <vt:lpstr>Star and Square shapes Stella &amp; Haloarcula</vt:lpstr>
      <vt:lpstr>PowerPoint Presentation</vt:lpstr>
      <vt:lpstr>Gram positive and Gram Negative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NURSING</dc:title>
  <dc:creator>Patrick</dc:creator>
  <cp:lastModifiedBy>Faraday</cp:lastModifiedBy>
  <cp:revision>93</cp:revision>
  <dcterms:created xsi:type="dcterms:W3CDTF">2005-01-25T01:49:59Z</dcterms:created>
  <dcterms:modified xsi:type="dcterms:W3CDTF">2016-09-01T17:52:04Z</dcterms:modified>
</cp:coreProperties>
</file>